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2" r:id="rId3"/>
    <p:sldId id="257" r:id="rId4"/>
    <p:sldId id="258" r:id="rId5"/>
    <p:sldId id="264" r:id="rId6"/>
    <p:sldId id="265" r:id="rId7"/>
    <p:sldId id="285" r:id="rId8"/>
    <p:sldId id="284" r:id="rId9"/>
    <p:sldId id="267" r:id="rId10"/>
    <p:sldId id="268" r:id="rId11"/>
    <p:sldId id="269" r:id="rId12"/>
    <p:sldId id="270" r:id="rId13"/>
    <p:sldId id="271" r:id="rId14"/>
    <p:sldId id="273" r:id="rId15"/>
    <p:sldId id="274" r:id="rId16"/>
    <p:sldId id="275" r:id="rId17"/>
    <p:sldId id="276" r:id="rId18"/>
    <p:sldId id="277" r:id="rId19"/>
    <p:sldId id="278" r:id="rId20"/>
    <p:sldId id="283" r:id="rId21"/>
    <p:sldId id="279" r:id="rId22"/>
  </p:sldIdLst>
  <p:sldSz cx="9144000" cy="6858000" type="screen4x3"/>
  <p:notesSz cx="6858000" cy="99472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34B9A-EF87-41C0-9BC3-5F533685EC04}" type="datetimeFigureOut">
              <a:rPr lang="de-DE" smtClean="0"/>
              <a:t>25.03.2017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05ED33-B6E4-44BD-958D-FCF66BE74A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9459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922781-3A71-493A-880F-F9E2E433D3BA}" type="datetimeFigureOut">
              <a:rPr lang="de-DE" smtClean="0"/>
              <a:t>25.03.2017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7FAC3-DBAA-4FEE-B125-208AFDF2D1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4813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7FAC3-DBAA-4FEE-B125-208AFDF2D1F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9392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E6EC-5479-4384-A414-BEEF428CC120}" type="datetime1">
              <a:rPr lang="de-DE" smtClean="0"/>
              <a:t>25.03.2017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C650-91AD-42C2-AC55-DD0B31EFFA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8697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60DC-CB19-484E-B484-015BC5FE9EEF}" type="datetime1">
              <a:rPr lang="de-DE" smtClean="0"/>
              <a:t>25.03.2017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C650-91AD-42C2-AC55-DD0B31EFFA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8358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BD6ED-1DFC-429C-94BD-E8D6EF1D0AF3}" type="datetime1">
              <a:rPr lang="de-DE" smtClean="0"/>
              <a:t>25.03.2017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C650-91AD-42C2-AC55-DD0B31EFFA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8322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2D56-6289-42A3-BE53-011FC641789C}" type="datetime1">
              <a:rPr lang="de-DE" smtClean="0"/>
              <a:t>25.03.2017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C650-91AD-42C2-AC55-DD0B31EFFA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6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27AA5-EF77-46EA-A05F-B610D211B06F}" type="datetime1">
              <a:rPr lang="de-DE" smtClean="0"/>
              <a:t>25.03.2017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C650-91AD-42C2-AC55-DD0B31EFFA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7599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4D6C-326C-4B7C-AEB5-17ED02402959}" type="datetime1">
              <a:rPr lang="de-DE" smtClean="0"/>
              <a:t>25.03.2017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C650-91AD-42C2-AC55-DD0B31EFFA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9187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0B79-47A0-4C27-B203-26C3B6EBEC2A}" type="datetime1">
              <a:rPr lang="de-DE" smtClean="0"/>
              <a:t>25.03.2017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C650-91AD-42C2-AC55-DD0B31EFFA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303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2E49-E9CF-4330-B6E3-9D05E91F7530}" type="datetime1">
              <a:rPr lang="de-DE" smtClean="0"/>
              <a:t>25.03.2017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C650-91AD-42C2-AC55-DD0B31EFFA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6274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88D2E-CEE1-4D86-A16F-27168CC800A8}" type="datetime1">
              <a:rPr lang="de-DE" smtClean="0"/>
              <a:t>25.03.2017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C650-91AD-42C2-AC55-DD0B31EFFA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8068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C7D7-43C4-41DE-A812-853BEB67CC87}" type="datetime1">
              <a:rPr lang="de-DE" smtClean="0"/>
              <a:t>25.03.2017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C650-91AD-42C2-AC55-DD0B31EFFA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9461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98DCE-4609-4F43-BD16-68BAAFC15D70}" type="datetime1">
              <a:rPr lang="de-DE" smtClean="0"/>
              <a:t>25.03.2017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C650-91AD-42C2-AC55-DD0B31EFFA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1751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2CEE3-5CB0-4C16-AE32-25D753308C6E}" type="datetime1">
              <a:rPr lang="de-DE" smtClean="0"/>
              <a:t>25.03.2017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DC650-91AD-42C2-AC55-DD0B31EFFA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4486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3124200" y="6669360"/>
            <a:ext cx="2895600" cy="5211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C650-91AD-42C2-AC55-DD0B31EFFA82}" type="slidenum">
              <a:rPr lang="de-DE" smtClean="0"/>
              <a:t>1</a:t>
            </a:fld>
            <a:endParaRPr lang="de-DE"/>
          </a:p>
        </p:txBody>
      </p:sp>
      <p:sp>
        <p:nvSpPr>
          <p:cNvPr id="11" name="Titel 10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820150" cy="6178550"/>
          </a:xfrm>
        </p:spPr>
        <p:txBody>
          <a:bodyPr>
            <a:normAutofit/>
          </a:bodyPr>
          <a:lstStyle/>
          <a:p>
            <a:r>
              <a:rPr lang="de-DE" sz="4000" b="1" dirty="0" smtClean="0"/>
              <a:t>Jüngere deutsche Energiepolitik –</a:t>
            </a:r>
            <a:br>
              <a:rPr lang="de-DE" sz="4000" b="1" dirty="0" smtClean="0"/>
            </a:br>
            <a:r>
              <a:rPr lang="de-DE" sz="3600" b="1" dirty="0" smtClean="0"/>
              <a:t>Globales Vorbild oder nationaler Irrweg?</a:t>
            </a:r>
            <a:r>
              <a:rPr lang="de-DE" sz="4000" dirty="0"/>
              <a:t/>
            </a:r>
            <a:br>
              <a:rPr lang="de-DE" sz="4000" dirty="0"/>
            </a:br>
            <a:r>
              <a:rPr lang="de-DE" sz="4000" dirty="0" smtClean="0"/>
              <a:t/>
            </a:r>
            <a:br>
              <a:rPr lang="de-DE" sz="4000" dirty="0" smtClean="0"/>
            </a:br>
            <a:r>
              <a:rPr lang="de-DE" sz="3200" b="1" dirty="0" smtClean="0"/>
              <a:t>Prof</a:t>
            </a:r>
            <a:r>
              <a:rPr lang="de-DE" sz="3200" b="1" dirty="0"/>
              <a:t>. Dr. Norbert </a:t>
            </a:r>
            <a:r>
              <a:rPr lang="de-DE" sz="3200" b="1" dirty="0" err="1"/>
              <a:t>Eickhof</a:t>
            </a:r>
            <a:r>
              <a:rPr lang="de-DE" sz="3200" b="1" dirty="0"/>
              <a:t>, Universität </a:t>
            </a:r>
            <a:r>
              <a:rPr lang="de-DE" sz="3200" b="1" dirty="0" smtClean="0"/>
              <a:t>Potsdam</a:t>
            </a:r>
            <a:br>
              <a:rPr lang="de-DE" sz="3200" b="1" dirty="0" smtClean="0"/>
            </a:br>
            <a:r>
              <a:rPr lang="de-DE" sz="3200" b="1" dirty="0"/>
              <a:t/>
            </a:r>
            <a:br>
              <a:rPr lang="de-DE" sz="3200" b="1" dirty="0"/>
            </a:br>
            <a:r>
              <a:rPr lang="de-DE" sz="3200" b="1" dirty="0" smtClean="0"/>
              <a:t>Universität Opole, 25.04.2017</a:t>
            </a:r>
            <a:r>
              <a:rPr lang="de-DE" sz="4000" b="1" dirty="0" smtClean="0"/>
              <a:t/>
            </a:r>
            <a:br>
              <a:rPr lang="de-DE" sz="4000" b="1" dirty="0" smtClean="0"/>
            </a:br>
            <a:endParaRPr lang="de-DE" sz="4000" b="1" dirty="0"/>
          </a:p>
        </p:txBody>
      </p:sp>
    </p:spTree>
    <p:extLst>
      <p:ext uri="{BB962C8B-B14F-4D97-AF65-F5344CB8AC3E}">
        <p14:creationId xmlns:p14="http://schemas.microsoft.com/office/powerpoint/2010/main" val="21653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msung\Documents\Norbert\Powerpoint-Präsentationen\Scannen0002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48680"/>
            <a:ext cx="6303931" cy="41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51520" y="4869160"/>
            <a:ext cx="8892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- </a:t>
            </a:r>
            <a:r>
              <a:rPr lang="de-DE" sz="2800" dirty="0" smtClean="0"/>
              <a:t>Volatilität </a:t>
            </a:r>
            <a:r>
              <a:rPr lang="de-DE" sz="2800" dirty="0"/>
              <a:t>des Ökostroms, </a:t>
            </a:r>
            <a:r>
              <a:rPr lang="de-DE" sz="2800" dirty="0" smtClean="0"/>
              <a:t>gravierende </a:t>
            </a:r>
            <a:r>
              <a:rPr lang="de-DE" sz="2800" dirty="0" smtClean="0"/>
              <a:t>Speicherprobleme</a:t>
            </a:r>
            <a:r>
              <a:rPr lang="de-DE" sz="2800" dirty="0"/>
              <a:t>:</a:t>
            </a:r>
          </a:p>
          <a:p>
            <a:r>
              <a:rPr lang="de-DE" sz="2800" dirty="0"/>
              <a:t>  </a:t>
            </a:r>
            <a:r>
              <a:rPr lang="de-DE" sz="2800" dirty="0" smtClean="0"/>
              <a:t>verschiedene Hindernisse bei </a:t>
            </a:r>
            <a:r>
              <a:rPr lang="de-DE" sz="2800" dirty="0" smtClean="0"/>
              <a:t>Pumpspeicherkraftwerken,</a:t>
            </a:r>
            <a:endParaRPr lang="de-DE" sz="2800" dirty="0" smtClean="0"/>
          </a:p>
          <a:p>
            <a:r>
              <a:rPr lang="de-DE" sz="2800" dirty="0" smtClean="0"/>
              <a:t>  noch </a:t>
            </a:r>
            <a:r>
              <a:rPr lang="de-DE" sz="2800" dirty="0"/>
              <a:t>keine </a:t>
            </a:r>
            <a:r>
              <a:rPr lang="de-DE" sz="2800" dirty="0" smtClean="0"/>
              <a:t>ausgereiften Alternativen 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410881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67544" y="548680"/>
            <a:ext cx="820891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2  Ökostrom</a:t>
            </a:r>
            <a:r>
              <a:rPr lang="de-DE" sz="2800" b="1" dirty="0"/>
              <a:t>(„EEG“)-Reform </a:t>
            </a:r>
            <a:r>
              <a:rPr lang="de-DE" sz="2800" b="1" dirty="0" smtClean="0"/>
              <a:t>von 2014</a:t>
            </a:r>
            <a:r>
              <a:rPr lang="de-DE" sz="2800" b="1" i="1" dirty="0" smtClean="0"/>
              <a:t>    </a:t>
            </a:r>
            <a:endParaRPr lang="de-DE" sz="2800" dirty="0"/>
          </a:p>
          <a:p>
            <a:r>
              <a:rPr lang="de-DE" sz="2800" b="1" i="1" dirty="0"/>
              <a:t> </a:t>
            </a:r>
            <a:endParaRPr lang="de-DE" sz="2800" dirty="0"/>
          </a:p>
          <a:p>
            <a:r>
              <a:rPr lang="de-DE" sz="2800" dirty="0"/>
              <a:t> </a:t>
            </a:r>
            <a:r>
              <a:rPr lang="de-DE" sz="2800" dirty="0" smtClean="0"/>
              <a:t>   Neue </a:t>
            </a:r>
            <a:r>
              <a:rPr lang="de-DE" sz="2800" dirty="0"/>
              <a:t>Zwischenziele</a:t>
            </a:r>
          </a:p>
          <a:p>
            <a:r>
              <a:rPr lang="de-DE" sz="2800" dirty="0"/>
              <a:t>   </a:t>
            </a:r>
            <a:r>
              <a:rPr lang="de-DE" sz="2800" dirty="0" smtClean="0"/>
              <a:t> -  Anteil </a:t>
            </a:r>
            <a:r>
              <a:rPr lang="de-DE" sz="2800" dirty="0"/>
              <a:t>der EE an der Stromerzeugung  </a:t>
            </a:r>
            <a:endParaRPr lang="de-DE" sz="2800" dirty="0" smtClean="0"/>
          </a:p>
          <a:p>
            <a:r>
              <a:rPr lang="de-DE" sz="2800" dirty="0"/>
              <a:t> </a:t>
            </a:r>
            <a:r>
              <a:rPr lang="de-DE" sz="2800" dirty="0" smtClean="0"/>
              <a:t>      2025</a:t>
            </a:r>
            <a:r>
              <a:rPr lang="de-DE" sz="2800" dirty="0"/>
              <a:t>:  40 – 45%</a:t>
            </a:r>
          </a:p>
          <a:p>
            <a:r>
              <a:rPr lang="de-DE" sz="2800" dirty="0"/>
              <a:t>      </a:t>
            </a:r>
            <a:r>
              <a:rPr lang="de-DE" sz="2800" dirty="0" smtClean="0"/>
              <a:t> 2035</a:t>
            </a:r>
            <a:r>
              <a:rPr lang="de-DE" sz="2800" dirty="0"/>
              <a:t>:  55 – 60</a:t>
            </a:r>
            <a:r>
              <a:rPr lang="de-DE" sz="2800" dirty="0" smtClean="0"/>
              <a:t>%   …..</a:t>
            </a:r>
          </a:p>
          <a:p>
            <a:endParaRPr lang="de-DE" sz="2800" dirty="0" smtClean="0"/>
          </a:p>
          <a:p>
            <a:r>
              <a:rPr lang="de-DE" sz="2800" dirty="0"/>
              <a:t> </a:t>
            </a:r>
            <a:r>
              <a:rPr lang="de-DE" sz="2800" dirty="0" smtClean="0"/>
              <a:t>    Verbindliche Ausbaukorridore für EE </a:t>
            </a:r>
            <a:r>
              <a:rPr lang="de-DE" sz="2800" dirty="0"/>
              <a:t>(ab 2014)</a:t>
            </a:r>
          </a:p>
          <a:p>
            <a:r>
              <a:rPr lang="de-DE" sz="2800" dirty="0"/>
              <a:t>     </a:t>
            </a:r>
            <a:r>
              <a:rPr lang="de-DE" sz="2800" dirty="0" smtClean="0"/>
              <a:t>-  Solarenergie                       </a:t>
            </a:r>
            <a:r>
              <a:rPr lang="de-DE" sz="2800" dirty="0"/>
              <a:t>+ 2,5 GW p.a.</a:t>
            </a:r>
          </a:p>
          <a:p>
            <a:r>
              <a:rPr lang="de-DE" sz="2800" dirty="0"/>
              <a:t>     </a:t>
            </a:r>
            <a:r>
              <a:rPr lang="de-DE" sz="2800" dirty="0" smtClean="0"/>
              <a:t>-  Windenergie </a:t>
            </a:r>
            <a:r>
              <a:rPr lang="de-DE" sz="2800" dirty="0" err="1"/>
              <a:t>onshore</a:t>
            </a:r>
            <a:r>
              <a:rPr lang="de-DE" sz="2800" dirty="0"/>
              <a:t>       + 2,5 GW p.a.      </a:t>
            </a:r>
          </a:p>
          <a:p>
            <a:r>
              <a:rPr lang="de-DE" sz="2800" dirty="0"/>
              <a:t>     </a:t>
            </a:r>
            <a:r>
              <a:rPr lang="de-DE" sz="2800" dirty="0" smtClean="0"/>
              <a:t>-  Windenergie </a:t>
            </a:r>
            <a:r>
              <a:rPr lang="de-DE" sz="2800" dirty="0"/>
              <a:t>offshore          6,5 GW bis </a:t>
            </a:r>
            <a:r>
              <a:rPr lang="de-DE" sz="2800" dirty="0" smtClean="0"/>
              <a:t>2020 </a:t>
            </a:r>
          </a:p>
          <a:p>
            <a:r>
              <a:rPr lang="de-DE" sz="2800" dirty="0"/>
              <a:t> </a:t>
            </a:r>
            <a:r>
              <a:rPr lang="de-DE" sz="2800" dirty="0" smtClean="0"/>
              <a:t>                                                         15  GW </a:t>
            </a:r>
            <a:r>
              <a:rPr lang="de-DE" sz="2800" dirty="0"/>
              <a:t>bis 2030</a:t>
            </a:r>
          </a:p>
          <a:p>
            <a:r>
              <a:rPr lang="de-DE" sz="2800" dirty="0"/>
              <a:t>     </a:t>
            </a:r>
            <a:r>
              <a:rPr lang="de-DE" sz="2800" dirty="0" smtClean="0"/>
              <a:t>-  Biomasse-Energie              </a:t>
            </a:r>
            <a:r>
              <a:rPr lang="de-DE" sz="2800" dirty="0"/>
              <a:t>+ 100 MW p.a.</a:t>
            </a:r>
          </a:p>
          <a:p>
            <a:r>
              <a:rPr lang="de-DE" sz="2800" dirty="0"/>
              <a:t>           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52573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70316" y="260648"/>
            <a:ext cx="8522164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Einspeisevorrang </a:t>
            </a:r>
            <a:r>
              <a:rPr lang="de-DE" sz="2800" dirty="0"/>
              <a:t>für EE bleibt bestehen, </a:t>
            </a:r>
            <a:r>
              <a:rPr lang="de-DE" sz="2800" dirty="0" smtClean="0"/>
              <a:t>aber</a:t>
            </a:r>
          </a:p>
          <a:p>
            <a:r>
              <a:rPr lang="de-DE" sz="2800" dirty="0" smtClean="0"/>
              <a:t>Fördersystem </a:t>
            </a:r>
            <a:r>
              <a:rPr lang="de-DE" sz="2800" dirty="0"/>
              <a:t>wird reformiert</a:t>
            </a:r>
            <a:r>
              <a:rPr lang="de-DE" sz="2800" dirty="0" smtClean="0"/>
              <a:t>:</a:t>
            </a:r>
          </a:p>
          <a:p>
            <a:r>
              <a:rPr lang="de-DE" sz="2800" dirty="0" smtClean="0"/>
              <a:t>-  Allgemeine Förderbestimmungen:</a:t>
            </a:r>
            <a:endParaRPr lang="de-DE" sz="2800" dirty="0"/>
          </a:p>
          <a:p>
            <a:r>
              <a:rPr lang="de-DE" sz="2800" dirty="0"/>
              <a:t>   </a:t>
            </a:r>
            <a:r>
              <a:rPr lang="de-DE" sz="2800" dirty="0" smtClean="0"/>
              <a:t>Monatliche </a:t>
            </a:r>
            <a:r>
              <a:rPr lang="de-DE" sz="2800" dirty="0"/>
              <a:t>bzw. quartalsweise bzw. jährliche und </a:t>
            </a:r>
            <a:endParaRPr lang="de-DE" sz="2800" dirty="0" smtClean="0"/>
          </a:p>
          <a:p>
            <a:r>
              <a:rPr lang="de-DE" sz="2800" dirty="0" smtClean="0"/>
              <a:t>   u.U. </a:t>
            </a:r>
            <a:r>
              <a:rPr lang="de-DE" sz="2800" dirty="0"/>
              <a:t>noch </a:t>
            </a:r>
            <a:r>
              <a:rPr lang="de-DE" sz="2800" dirty="0" err="1" smtClean="0"/>
              <a:t>zubauabhängige</a:t>
            </a:r>
            <a:r>
              <a:rPr lang="de-DE" sz="2800" dirty="0"/>
              <a:t> </a:t>
            </a:r>
            <a:r>
              <a:rPr lang="de-DE" sz="2800" dirty="0" smtClean="0"/>
              <a:t>Absenkung der</a:t>
            </a:r>
          </a:p>
          <a:p>
            <a:r>
              <a:rPr lang="de-DE" sz="2800" dirty="0"/>
              <a:t> </a:t>
            </a:r>
            <a:r>
              <a:rPr lang="de-DE" sz="2800" dirty="0" smtClean="0"/>
              <a:t>  garantierten Abgabepreise</a:t>
            </a:r>
            <a:r>
              <a:rPr lang="de-DE" sz="2800" b="1" dirty="0"/>
              <a:t> </a:t>
            </a:r>
            <a:endParaRPr lang="de-DE" sz="2800" b="1" dirty="0" smtClean="0"/>
          </a:p>
          <a:p>
            <a:r>
              <a:rPr lang="de-DE" sz="2800" b="1" dirty="0" smtClean="0"/>
              <a:t>-  </a:t>
            </a:r>
            <a:r>
              <a:rPr lang="de-DE" sz="2800" dirty="0" smtClean="0"/>
              <a:t>Kleinere </a:t>
            </a:r>
            <a:r>
              <a:rPr lang="de-DE" sz="2800" dirty="0"/>
              <a:t>neue </a:t>
            </a:r>
            <a:r>
              <a:rPr lang="de-DE" sz="2800" dirty="0" smtClean="0"/>
              <a:t>Anlagen:</a:t>
            </a:r>
            <a:endParaRPr lang="de-DE" sz="2800" dirty="0"/>
          </a:p>
          <a:p>
            <a:r>
              <a:rPr lang="de-DE" sz="2800" dirty="0"/>
              <a:t>   </a:t>
            </a:r>
            <a:r>
              <a:rPr lang="de-DE" sz="2800" dirty="0" smtClean="0"/>
              <a:t>Weiterhin </a:t>
            </a:r>
            <a:r>
              <a:rPr lang="de-DE" sz="2800" dirty="0"/>
              <a:t>Förderung über garantierte Abgabepreise</a:t>
            </a:r>
          </a:p>
          <a:p>
            <a:r>
              <a:rPr lang="de-DE" sz="2800" dirty="0" smtClean="0"/>
              <a:t>-  Größere </a:t>
            </a:r>
            <a:r>
              <a:rPr lang="de-DE" sz="2800" dirty="0"/>
              <a:t>neue </a:t>
            </a:r>
            <a:r>
              <a:rPr lang="de-DE" sz="2800" dirty="0" smtClean="0"/>
              <a:t>Anlagen:</a:t>
            </a:r>
            <a:endParaRPr lang="de-DE" sz="2800" dirty="0"/>
          </a:p>
          <a:p>
            <a:r>
              <a:rPr lang="de-DE" sz="2800" dirty="0"/>
              <a:t>   </a:t>
            </a:r>
            <a:r>
              <a:rPr lang="de-DE" sz="2800" dirty="0" smtClean="0"/>
              <a:t>„Verpflichtende Direktvermarktung“ (an Großabnehmer   </a:t>
            </a:r>
          </a:p>
          <a:p>
            <a:r>
              <a:rPr lang="de-DE" sz="2800" dirty="0" smtClean="0"/>
              <a:t>   oder Börse) mit „gleitender Marktprämie“ </a:t>
            </a:r>
            <a:r>
              <a:rPr lang="de-DE" sz="2800" dirty="0"/>
              <a:t>(= </a:t>
            </a:r>
            <a:r>
              <a:rPr lang="de-DE" sz="2800" dirty="0" smtClean="0"/>
              <a:t>garantier-</a:t>
            </a:r>
          </a:p>
          <a:p>
            <a:r>
              <a:rPr lang="de-DE" sz="2800" dirty="0"/>
              <a:t> </a:t>
            </a:r>
            <a:r>
              <a:rPr lang="de-DE" sz="2800" dirty="0" smtClean="0"/>
              <a:t>  </a:t>
            </a:r>
            <a:r>
              <a:rPr lang="de-DE" sz="2800" dirty="0" err="1" smtClean="0"/>
              <a:t>ter</a:t>
            </a:r>
            <a:r>
              <a:rPr lang="de-DE" sz="2800" dirty="0" smtClean="0"/>
              <a:t> Abgabepreis – monatlicher durchschnittlicher </a:t>
            </a:r>
          </a:p>
          <a:p>
            <a:r>
              <a:rPr lang="de-DE" sz="2800" dirty="0" smtClean="0"/>
              <a:t>   Strombörsenpreis</a:t>
            </a:r>
            <a:r>
              <a:rPr lang="de-DE" sz="2800" dirty="0"/>
              <a:t>)</a:t>
            </a:r>
          </a:p>
          <a:p>
            <a:r>
              <a:rPr lang="de-DE" sz="2800" dirty="0"/>
              <a:t>  </a:t>
            </a:r>
            <a:r>
              <a:rPr lang="de-DE" sz="2800" dirty="0" smtClean="0"/>
              <a:t> ab 2015 bzw. 2016:für </a:t>
            </a:r>
            <a:r>
              <a:rPr lang="de-DE" sz="2800" dirty="0"/>
              <a:t>alle Anlagen ab 500 </a:t>
            </a:r>
            <a:r>
              <a:rPr lang="de-DE" sz="2800" dirty="0" smtClean="0"/>
              <a:t>bzw. 100 kW       </a:t>
            </a:r>
          </a:p>
          <a:p>
            <a:r>
              <a:rPr lang="de-DE" sz="2800" dirty="0"/>
              <a:t> 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27644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67544" y="548680"/>
            <a:ext cx="835292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Ab </a:t>
            </a:r>
            <a:r>
              <a:rPr lang="de-DE" sz="2800" dirty="0"/>
              <a:t>2017: Ermittlung der Förderhöhe </a:t>
            </a:r>
            <a:r>
              <a:rPr lang="de-DE" sz="2800" dirty="0" smtClean="0"/>
              <a:t>für EE über    </a:t>
            </a:r>
          </a:p>
          <a:p>
            <a:r>
              <a:rPr lang="de-DE" sz="2800" dirty="0" smtClean="0"/>
              <a:t>    Ausschreibungen </a:t>
            </a:r>
            <a:r>
              <a:rPr lang="de-DE" sz="2800" dirty="0"/>
              <a:t>(Auktionen), dazu</a:t>
            </a:r>
          </a:p>
          <a:p>
            <a:r>
              <a:rPr lang="de-DE" sz="2800" dirty="0"/>
              <a:t> </a:t>
            </a:r>
            <a:r>
              <a:rPr lang="de-DE" sz="2800" dirty="0" smtClean="0"/>
              <a:t>   ab </a:t>
            </a:r>
            <a:r>
              <a:rPr lang="de-DE" sz="2800" dirty="0"/>
              <a:t>2015 Pilotprojekte:</a:t>
            </a:r>
            <a:r>
              <a:rPr lang="de-DE" sz="2800" b="1" dirty="0"/>
              <a:t> </a:t>
            </a:r>
            <a:r>
              <a:rPr lang="de-DE" sz="2800" dirty="0"/>
              <a:t> Ausschreibungen für größere </a:t>
            </a:r>
            <a:endParaRPr lang="de-DE" sz="2800" dirty="0" smtClean="0"/>
          </a:p>
          <a:p>
            <a:r>
              <a:rPr lang="de-DE" sz="2800" dirty="0" smtClean="0"/>
              <a:t>    Photovoltaik-Anlagen</a:t>
            </a:r>
            <a:r>
              <a:rPr lang="de-DE" sz="2800" dirty="0"/>
              <a:t>; </a:t>
            </a:r>
          </a:p>
          <a:p>
            <a:r>
              <a:rPr lang="de-DE" sz="2800" dirty="0"/>
              <a:t> </a:t>
            </a:r>
            <a:r>
              <a:rPr lang="de-DE" sz="2800" dirty="0" smtClean="0"/>
              <a:t>   bis 12/2016 sechs Ausschreibungen  </a:t>
            </a:r>
            <a:r>
              <a:rPr lang="de-DE" sz="2800" dirty="0"/>
              <a:t>(</a:t>
            </a:r>
            <a:r>
              <a:rPr lang="de-DE" sz="2800" dirty="0" smtClean="0"/>
              <a:t>gute Ergebnisse:  </a:t>
            </a:r>
          </a:p>
          <a:p>
            <a:r>
              <a:rPr lang="de-DE" sz="2800" dirty="0" smtClean="0"/>
              <a:t>    Zuschlagssenkung von 9,4 auf 6,9 ct/kWh!)</a:t>
            </a:r>
          </a:p>
          <a:p>
            <a:endParaRPr lang="de-DE" sz="2800" dirty="0" smtClean="0"/>
          </a:p>
          <a:p>
            <a:r>
              <a:rPr lang="de-DE" sz="2800" dirty="0" smtClean="0"/>
              <a:t>Beurteilung</a:t>
            </a:r>
            <a:r>
              <a:rPr lang="de-DE" sz="2800" b="1" dirty="0" smtClean="0"/>
              <a:t>:</a:t>
            </a:r>
            <a:endParaRPr lang="de-DE" sz="2800" dirty="0"/>
          </a:p>
          <a:p>
            <a:r>
              <a:rPr lang="de-DE" sz="2800" dirty="0" smtClean="0"/>
              <a:t>-  Interessante </a:t>
            </a:r>
            <a:r>
              <a:rPr lang="de-DE" sz="2800" dirty="0"/>
              <a:t>erste Schritte, aber noch kein </a:t>
            </a:r>
            <a:r>
              <a:rPr lang="de-DE" sz="2800" dirty="0" smtClean="0"/>
              <a:t>System- </a:t>
            </a:r>
          </a:p>
          <a:p>
            <a:r>
              <a:rPr lang="de-DE" sz="2800" b="1" dirty="0" smtClean="0"/>
              <a:t>   </a:t>
            </a:r>
            <a:r>
              <a:rPr lang="de-DE" sz="2800" dirty="0" err="1" smtClean="0"/>
              <a:t>wechsel</a:t>
            </a:r>
            <a:endParaRPr lang="de-DE" sz="2800" dirty="0"/>
          </a:p>
          <a:p>
            <a:r>
              <a:rPr lang="de-DE" sz="2800" dirty="0" smtClean="0"/>
              <a:t>-  Verbindliche </a:t>
            </a:r>
            <a:r>
              <a:rPr lang="de-DE" sz="2800" dirty="0"/>
              <a:t>Ausbaukorridore </a:t>
            </a:r>
            <a:r>
              <a:rPr lang="de-DE" sz="2800" dirty="0" smtClean="0"/>
              <a:t>für EE ermöglichen </a:t>
            </a:r>
          </a:p>
          <a:p>
            <a:r>
              <a:rPr lang="de-DE" sz="2800" dirty="0" smtClean="0"/>
              <a:t>   bessere Gesamtplanung, aber noch keine </a:t>
            </a:r>
            <a:r>
              <a:rPr lang="de-DE" sz="2800" dirty="0"/>
              <a:t>A</a:t>
            </a:r>
            <a:r>
              <a:rPr lang="de-DE" sz="2800" dirty="0" smtClean="0"/>
              <a:t>bstimmung </a:t>
            </a:r>
          </a:p>
          <a:p>
            <a:r>
              <a:rPr lang="de-DE" sz="2800" dirty="0" smtClean="0"/>
              <a:t>   mit der Netzebene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06962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99592" y="548680"/>
            <a:ext cx="73448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-  Automatische </a:t>
            </a:r>
            <a:r>
              <a:rPr lang="de-DE" sz="2800" dirty="0"/>
              <a:t>Absenkung der garantierten  </a:t>
            </a:r>
            <a:r>
              <a:rPr lang="de-DE" sz="2800" dirty="0" smtClean="0"/>
              <a:t>   </a:t>
            </a:r>
          </a:p>
          <a:p>
            <a:r>
              <a:rPr lang="de-DE" sz="2800" b="1" dirty="0"/>
              <a:t> </a:t>
            </a:r>
            <a:r>
              <a:rPr lang="de-DE" sz="2800" b="1" dirty="0" smtClean="0"/>
              <a:t>  </a:t>
            </a:r>
            <a:r>
              <a:rPr lang="de-DE" sz="2800" dirty="0" smtClean="0"/>
              <a:t>Abgabepreise </a:t>
            </a:r>
            <a:r>
              <a:rPr lang="de-DE" sz="2800" dirty="0"/>
              <a:t>bremst </a:t>
            </a:r>
            <a:r>
              <a:rPr lang="de-DE" sz="2800" dirty="0" smtClean="0"/>
              <a:t>Strompreisanstieg</a:t>
            </a:r>
            <a:r>
              <a:rPr lang="de-DE" sz="2800" dirty="0"/>
              <a:t> </a:t>
            </a:r>
            <a:endParaRPr lang="de-DE" sz="2800" dirty="0" smtClean="0"/>
          </a:p>
          <a:p>
            <a:r>
              <a:rPr lang="de-DE" sz="2800" dirty="0" smtClean="0"/>
              <a:t>-  Obligatorische </a:t>
            </a:r>
            <a:r>
              <a:rPr lang="de-DE" sz="2800" dirty="0"/>
              <a:t>Direktvermarktung </a:t>
            </a:r>
            <a:r>
              <a:rPr lang="de-DE" sz="2800" dirty="0" smtClean="0"/>
              <a:t>führt  </a:t>
            </a:r>
          </a:p>
          <a:p>
            <a:r>
              <a:rPr lang="de-DE" sz="2800" dirty="0" smtClean="0"/>
              <a:t>   Stromproduzenten </a:t>
            </a:r>
            <a:r>
              <a:rPr lang="de-DE" sz="2800" dirty="0"/>
              <a:t>an Strommärkte </a:t>
            </a:r>
          </a:p>
          <a:p>
            <a:r>
              <a:rPr lang="de-DE" sz="2800" dirty="0"/>
              <a:t>   </a:t>
            </a:r>
            <a:r>
              <a:rPr lang="de-DE" sz="2800" dirty="0" smtClean="0"/>
              <a:t>heran</a:t>
            </a:r>
            <a:r>
              <a:rPr lang="de-DE" sz="2800" dirty="0"/>
              <a:t>, aber leider nur </a:t>
            </a:r>
            <a:r>
              <a:rPr lang="de-DE" sz="2800" dirty="0" smtClean="0"/>
              <a:t>Großproduzenten</a:t>
            </a:r>
          </a:p>
          <a:p>
            <a:r>
              <a:rPr lang="de-DE" sz="2800" dirty="0" smtClean="0"/>
              <a:t>-  Gleitende Marktprämie ist kein Marktpreis</a:t>
            </a:r>
          </a:p>
          <a:p>
            <a:r>
              <a:rPr lang="de-DE" sz="2800" dirty="0" smtClean="0"/>
              <a:t>-  Ausschreibung </a:t>
            </a:r>
            <a:r>
              <a:rPr lang="de-DE" sz="2800" dirty="0"/>
              <a:t>der Förderung </a:t>
            </a:r>
            <a:r>
              <a:rPr lang="de-DE" sz="2800" dirty="0" smtClean="0"/>
              <a:t>ist </a:t>
            </a:r>
            <a:r>
              <a:rPr lang="de-DE" sz="2800" dirty="0"/>
              <a:t>richtiger </a:t>
            </a:r>
            <a:r>
              <a:rPr lang="de-DE" sz="2800" dirty="0" smtClean="0"/>
              <a:t> </a:t>
            </a:r>
          </a:p>
          <a:p>
            <a:r>
              <a:rPr lang="de-DE" sz="2800" dirty="0" smtClean="0"/>
              <a:t>   Ansatzpunkt </a:t>
            </a:r>
            <a:r>
              <a:rPr lang="de-DE" sz="2800" dirty="0"/>
              <a:t>zu einer </a:t>
            </a:r>
            <a:r>
              <a:rPr lang="de-DE" sz="2800" dirty="0" smtClean="0"/>
              <a:t>kosteneffizienten </a:t>
            </a:r>
          </a:p>
          <a:p>
            <a:r>
              <a:rPr lang="de-DE" sz="2800" dirty="0" smtClean="0"/>
              <a:t>   Förderung</a:t>
            </a:r>
            <a:r>
              <a:rPr lang="de-DE" sz="2800" dirty="0"/>
              <a:t>, </a:t>
            </a:r>
            <a:r>
              <a:rPr lang="de-DE" sz="2800" dirty="0" smtClean="0"/>
              <a:t>aber zunächst nur für Pilotprojekte </a:t>
            </a:r>
          </a:p>
          <a:p>
            <a:r>
              <a:rPr lang="de-DE" sz="2800" dirty="0" smtClean="0"/>
              <a:t>   vorgesehen</a:t>
            </a:r>
            <a:endParaRPr lang="de-DE" sz="2800" dirty="0"/>
          </a:p>
          <a:p>
            <a:r>
              <a:rPr lang="de-DE" sz="2800" dirty="0"/>
              <a:t> 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44442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67544" y="548680"/>
            <a:ext cx="8424936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3  </a:t>
            </a:r>
            <a:r>
              <a:rPr lang="de-DE" sz="2800" b="1" dirty="0"/>
              <a:t>Ökostrom(„EEG</a:t>
            </a:r>
            <a:r>
              <a:rPr lang="de-DE" sz="2800" b="1" dirty="0" smtClean="0"/>
              <a:t>“)-Reform von 2017</a:t>
            </a:r>
            <a:endParaRPr lang="de-DE" sz="2800" dirty="0"/>
          </a:p>
          <a:p>
            <a:r>
              <a:rPr lang="de-DE" sz="2800" b="1" dirty="0"/>
              <a:t> </a:t>
            </a:r>
            <a:endParaRPr lang="de-DE" sz="2800" dirty="0"/>
          </a:p>
          <a:p>
            <a:r>
              <a:rPr lang="de-DE" sz="2800" dirty="0" smtClean="0"/>
              <a:t>Hauptanliegen</a:t>
            </a:r>
            <a:r>
              <a:rPr lang="de-DE" sz="2800" dirty="0"/>
              <a:t>: Stärkere Integration der EE in die </a:t>
            </a:r>
            <a:endParaRPr lang="de-DE" sz="2800" dirty="0" smtClean="0"/>
          </a:p>
          <a:p>
            <a:r>
              <a:rPr lang="de-DE" sz="2800" dirty="0" smtClean="0"/>
              <a:t>    Strommärkte</a:t>
            </a:r>
            <a:r>
              <a:rPr lang="de-DE" sz="2800" i="1" dirty="0"/>
              <a:t>,</a:t>
            </a:r>
            <a:r>
              <a:rPr lang="de-DE" sz="2800" dirty="0"/>
              <a:t> </a:t>
            </a:r>
            <a:r>
              <a:rPr lang="de-DE" sz="2800" dirty="0" smtClean="0"/>
              <a:t>daher Förderung </a:t>
            </a:r>
            <a:r>
              <a:rPr lang="de-DE" sz="2800" dirty="0"/>
              <a:t>der EE </a:t>
            </a:r>
            <a:r>
              <a:rPr lang="de-DE" sz="2800" dirty="0" err="1" smtClean="0"/>
              <a:t>wettbewerb</a:t>
            </a:r>
            <a:r>
              <a:rPr lang="de-DE" sz="2800" dirty="0" smtClean="0"/>
              <a:t>-</a:t>
            </a:r>
          </a:p>
          <a:p>
            <a:r>
              <a:rPr lang="de-DE" sz="2800" dirty="0" smtClean="0"/>
              <a:t>    </a:t>
            </a:r>
            <a:r>
              <a:rPr lang="de-DE" sz="2800" dirty="0" err="1" smtClean="0"/>
              <a:t>lich</a:t>
            </a:r>
            <a:r>
              <a:rPr lang="de-DE" sz="2800" dirty="0" smtClean="0"/>
              <a:t> </a:t>
            </a:r>
            <a:r>
              <a:rPr lang="de-DE" sz="2800" dirty="0"/>
              <a:t>durch</a:t>
            </a:r>
            <a:r>
              <a:rPr lang="de-DE" sz="2800" i="1" dirty="0"/>
              <a:t> </a:t>
            </a:r>
            <a:r>
              <a:rPr lang="de-DE" sz="2800" dirty="0"/>
              <a:t>Ausschreibungen </a:t>
            </a:r>
            <a:r>
              <a:rPr lang="de-DE" sz="2800" dirty="0" smtClean="0"/>
              <a:t>ermitteln,</a:t>
            </a:r>
          </a:p>
          <a:p>
            <a:r>
              <a:rPr lang="de-DE" sz="2800" dirty="0" smtClean="0"/>
              <a:t>Ziel</a:t>
            </a:r>
            <a:r>
              <a:rPr lang="de-DE" sz="2800" dirty="0"/>
              <a:t>: Kosteneffizienz der Förderung</a:t>
            </a:r>
          </a:p>
          <a:p>
            <a:r>
              <a:rPr lang="de-DE" sz="2800" dirty="0"/>
              <a:t> </a:t>
            </a:r>
            <a:endParaRPr lang="de-DE" sz="2800" dirty="0" smtClean="0"/>
          </a:p>
          <a:p>
            <a:r>
              <a:rPr lang="de-DE" sz="2800" dirty="0" smtClean="0"/>
              <a:t>Ab </a:t>
            </a:r>
            <a:r>
              <a:rPr lang="de-DE" sz="2800" dirty="0"/>
              <a:t>2017 Ausschreibung der Förderung neuer Ökostrom-Anlagen, </a:t>
            </a:r>
            <a:r>
              <a:rPr lang="de-DE" sz="2800" dirty="0" err="1"/>
              <a:t>u.z.</a:t>
            </a:r>
            <a:r>
              <a:rPr lang="de-DE" sz="2800" dirty="0"/>
              <a:t> </a:t>
            </a:r>
            <a:r>
              <a:rPr lang="de-DE" sz="2800" dirty="0" smtClean="0"/>
              <a:t>von</a:t>
            </a:r>
          </a:p>
          <a:p>
            <a:r>
              <a:rPr lang="de-DE" sz="2800" dirty="0" smtClean="0"/>
              <a:t> </a:t>
            </a:r>
            <a:r>
              <a:rPr lang="de-DE" sz="2800" dirty="0"/>
              <a:t>-   </a:t>
            </a:r>
            <a:r>
              <a:rPr lang="de-DE" sz="2800" dirty="0" err="1"/>
              <a:t>Onshore</a:t>
            </a:r>
            <a:r>
              <a:rPr lang="de-DE" sz="2800" dirty="0"/>
              <a:t>-Windenergieanlagen,</a:t>
            </a:r>
          </a:p>
          <a:p>
            <a:r>
              <a:rPr lang="de-DE" sz="2800" dirty="0"/>
              <a:t> </a:t>
            </a:r>
            <a:r>
              <a:rPr lang="de-DE" sz="2800" dirty="0" smtClean="0"/>
              <a:t>-   </a:t>
            </a:r>
            <a:r>
              <a:rPr lang="de-DE" sz="2800" dirty="0"/>
              <a:t>Photovoltaik(PV)-Anlagen, </a:t>
            </a:r>
          </a:p>
          <a:p>
            <a:r>
              <a:rPr lang="de-DE" sz="2800" dirty="0" smtClean="0"/>
              <a:t> </a:t>
            </a:r>
            <a:r>
              <a:rPr lang="de-DE" sz="2800" dirty="0"/>
              <a:t>-   zeitlich später: Offshore-Windenergieanlagen,</a:t>
            </a:r>
          </a:p>
          <a:p>
            <a:r>
              <a:rPr lang="de-DE" sz="2800" dirty="0" smtClean="0"/>
              <a:t>so </a:t>
            </a:r>
            <a:r>
              <a:rPr lang="de-DE" sz="2800" dirty="0"/>
              <a:t>dass ca. 80% der durch neue Ökostrom-Anlagen erzeugten </a:t>
            </a:r>
            <a:r>
              <a:rPr lang="de-DE" sz="2800" dirty="0" smtClean="0"/>
              <a:t>Strommenge </a:t>
            </a:r>
            <a:r>
              <a:rPr lang="de-DE" sz="2800" dirty="0"/>
              <a:t>erfasst werden</a:t>
            </a:r>
          </a:p>
          <a:p>
            <a:r>
              <a:rPr lang="de-DE" sz="2800" dirty="0"/>
              <a:t> </a:t>
            </a:r>
          </a:p>
          <a:p>
            <a:r>
              <a:rPr lang="de-DE" sz="2800" dirty="0" smtClean="0"/>
              <a:t>1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53981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01688" y="548680"/>
            <a:ext cx="85628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Ausnahmen:</a:t>
            </a:r>
            <a:endParaRPr lang="de-DE" sz="2800" dirty="0"/>
          </a:p>
          <a:p>
            <a:pPr marL="457200" indent="-457200">
              <a:buFontTx/>
              <a:buChar char="-"/>
            </a:pPr>
            <a:r>
              <a:rPr lang="de-DE" sz="2800" dirty="0" smtClean="0"/>
              <a:t>Anlagen </a:t>
            </a:r>
            <a:r>
              <a:rPr lang="de-DE" sz="2800" dirty="0"/>
              <a:t>bis </a:t>
            </a:r>
            <a:r>
              <a:rPr lang="de-DE" sz="2800" dirty="0" smtClean="0"/>
              <a:t>750 bzw. 150 </a:t>
            </a:r>
            <a:r>
              <a:rPr lang="de-DE" sz="2800" dirty="0"/>
              <a:t>k</a:t>
            </a:r>
            <a:r>
              <a:rPr lang="de-DE" sz="2800" dirty="0" smtClean="0"/>
              <a:t>W </a:t>
            </a:r>
            <a:r>
              <a:rPr lang="de-DE" sz="2800" dirty="0"/>
              <a:t>(„Bagatellgrenze“, </a:t>
            </a:r>
            <a:r>
              <a:rPr lang="de-DE" sz="2800" dirty="0" smtClean="0"/>
              <a:t> </a:t>
            </a:r>
            <a:r>
              <a:rPr lang="de-DE" sz="2800" dirty="0" err="1" smtClean="0"/>
              <a:t>För</a:t>
            </a:r>
            <a:r>
              <a:rPr lang="de-DE" sz="2800" dirty="0" smtClean="0"/>
              <a:t>-</a:t>
            </a:r>
          </a:p>
          <a:p>
            <a:r>
              <a:rPr lang="de-DE" sz="2800" dirty="0" smtClean="0"/>
              <a:t>     </a:t>
            </a:r>
            <a:r>
              <a:rPr lang="de-DE" sz="2800" dirty="0" err="1" smtClean="0"/>
              <a:t>derung</a:t>
            </a:r>
            <a:r>
              <a:rPr lang="de-DE" sz="2800" dirty="0" smtClean="0"/>
              <a:t>  wie bisher mittels </a:t>
            </a:r>
            <a:r>
              <a:rPr lang="de-DE" sz="2800" dirty="0"/>
              <a:t>garantierter </a:t>
            </a:r>
            <a:r>
              <a:rPr lang="de-DE" sz="2800" dirty="0" smtClean="0"/>
              <a:t>Abgabepreise</a:t>
            </a:r>
            <a:r>
              <a:rPr lang="de-DE" sz="2800" dirty="0"/>
              <a:t>)</a:t>
            </a:r>
          </a:p>
          <a:p>
            <a:r>
              <a:rPr lang="de-DE" sz="2800" dirty="0" smtClean="0"/>
              <a:t>-    bestimmte </a:t>
            </a:r>
            <a:r>
              <a:rPr lang="de-DE" sz="2800" dirty="0" err="1"/>
              <a:t>Onshore</a:t>
            </a:r>
            <a:r>
              <a:rPr lang="de-DE" sz="2800" dirty="0"/>
              <a:t>- und </a:t>
            </a:r>
            <a:r>
              <a:rPr lang="de-DE" sz="2800" dirty="0" smtClean="0"/>
              <a:t>Offshore-Windenergie- </a:t>
            </a:r>
          </a:p>
          <a:p>
            <a:r>
              <a:rPr lang="de-DE" sz="2800" smtClean="0"/>
              <a:t>      anlagen </a:t>
            </a:r>
            <a:r>
              <a:rPr lang="de-DE" sz="2800" dirty="0"/>
              <a:t>(bis 2018 bzw. 2020)</a:t>
            </a:r>
          </a:p>
          <a:p>
            <a:r>
              <a:rPr lang="de-DE" sz="2800" dirty="0" smtClean="0"/>
              <a:t>Aber </a:t>
            </a:r>
            <a:r>
              <a:rPr lang="de-DE" sz="2800" dirty="0"/>
              <a:t>Ausschreibung als Regelfall:</a:t>
            </a:r>
          </a:p>
          <a:p>
            <a:pPr marL="457200" indent="-457200">
              <a:buFontTx/>
              <a:buChar char="-"/>
            </a:pPr>
            <a:r>
              <a:rPr lang="de-DE" sz="2800" dirty="0" smtClean="0"/>
              <a:t>Für </a:t>
            </a:r>
            <a:r>
              <a:rPr lang="de-DE" sz="2800" dirty="0" err="1"/>
              <a:t>Onshore</a:t>
            </a:r>
            <a:r>
              <a:rPr lang="de-DE" sz="2800" dirty="0"/>
              <a:t>-Windenergie- und </a:t>
            </a:r>
            <a:r>
              <a:rPr lang="de-DE" sz="2800" dirty="0" smtClean="0"/>
              <a:t>Photovoltaik- </a:t>
            </a:r>
          </a:p>
          <a:p>
            <a:r>
              <a:rPr lang="de-DE" sz="2800" b="1" dirty="0" smtClean="0"/>
              <a:t>     </a:t>
            </a:r>
            <a:r>
              <a:rPr lang="de-DE" sz="2800" dirty="0" smtClean="0"/>
              <a:t>Anlagen   </a:t>
            </a:r>
            <a:r>
              <a:rPr lang="de-DE" sz="2800" dirty="0"/>
              <a:t>3-4 </a:t>
            </a:r>
            <a:r>
              <a:rPr lang="de-DE" sz="2800" dirty="0" smtClean="0"/>
              <a:t>Ausschreibungsrunden </a:t>
            </a:r>
            <a:r>
              <a:rPr lang="de-DE" sz="2800" dirty="0"/>
              <a:t>p.a. </a:t>
            </a:r>
            <a:endParaRPr lang="de-DE" sz="2800" dirty="0" smtClean="0"/>
          </a:p>
          <a:p>
            <a:pPr marL="457200" indent="-457200">
              <a:buFontTx/>
              <a:buChar char="-"/>
            </a:pPr>
            <a:r>
              <a:rPr lang="de-DE" sz="2800" dirty="0" smtClean="0"/>
              <a:t>Ausschreibung </a:t>
            </a:r>
            <a:r>
              <a:rPr lang="de-DE" sz="2800" dirty="0"/>
              <a:t>bestimmter Leistungen durch </a:t>
            </a:r>
            <a:r>
              <a:rPr lang="de-DE" sz="2800" dirty="0" smtClean="0"/>
              <a:t>Bundesnetzagentur (</a:t>
            </a:r>
            <a:r>
              <a:rPr lang="de-DE" sz="2800" dirty="0" err="1" smtClean="0"/>
              <a:t>BNetzA</a:t>
            </a:r>
            <a:r>
              <a:rPr lang="de-DE" sz="2800" dirty="0" smtClean="0"/>
              <a:t>)</a:t>
            </a:r>
            <a:endParaRPr lang="de-DE" sz="2800" dirty="0"/>
          </a:p>
          <a:p>
            <a:pPr marL="457200" indent="-457200">
              <a:buFontTx/>
              <a:buChar char="-"/>
            </a:pPr>
            <a:r>
              <a:rPr lang="de-DE" sz="2800" dirty="0" smtClean="0"/>
              <a:t>Geboten </a:t>
            </a:r>
            <a:r>
              <a:rPr lang="de-DE" sz="2800" dirty="0"/>
              <a:t>wird auf den </a:t>
            </a:r>
            <a:r>
              <a:rPr lang="de-DE" sz="2800" dirty="0" smtClean="0"/>
              <a:t>Abgabepreis</a:t>
            </a:r>
          </a:p>
          <a:p>
            <a:pPr marL="457200" indent="-457200">
              <a:buFontTx/>
              <a:buChar char="-"/>
            </a:pPr>
            <a:r>
              <a:rPr lang="de-DE" sz="2800" dirty="0" smtClean="0"/>
              <a:t>Förderanspruch abhängig vom Zuschlag</a:t>
            </a:r>
          </a:p>
          <a:p>
            <a:r>
              <a:rPr lang="de-DE" sz="2800" dirty="0" smtClean="0"/>
              <a:t>-    Förderhöhe </a:t>
            </a:r>
            <a:r>
              <a:rPr lang="de-DE" sz="2800" dirty="0"/>
              <a:t>gemäß dem eigenen Gebot (verdecktes </a:t>
            </a:r>
            <a:r>
              <a:rPr lang="de-DE" sz="2800" dirty="0" smtClean="0"/>
              <a:t>  </a:t>
            </a:r>
          </a:p>
          <a:p>
            <a:r>
              <a:rPr lang="de-DE" sz="2800" dirty="0" smtClean="0"/>
              <a:t>     einmaliges </a:t>
            </a:r>
            <a:r>
              <a:rPr lang="de-DE" sz="2800" dirty="0"/>
              <a:t>Gebot, </a:t>
            </a:r>
            <a:r>
              <a:rPr lang="de-DE" sz="2800" dirty="0" smtClean="0"/>
              <a:t>sodann „</a:t>
            </a:r>
            <a:r>
              <a:rPr lang="de-DE" sz="2800" dirty="0" err="1" smtClean="0"/>
              <a:t>pay</a:t>
            </a:r>
            <a:r>
              <a:rPr lang="de-DE" sz="2800" dirty="0" smtClean="0"/>
              <a:t> </a:t>
            </a:r>
            <a:r>
              <a:rPr lang="de-DE" sz="2800" dirty="0" err="1"/>
              <a:t>as</a:t>
            </a:r>
            <a:r>
              <a:rPr lang="de-DE" sz="2800" dirty="0"/>
              <a:t> </a:t>
            </a:r>
            <a:r>
              <a:rPr lang="de-DE" sz="2800" dirty="0" err="1"/>
              <a:t>bid</a:t>
            </a:r>
            <a:r>
              <a:rPr lang="de-DE" sz="2800" dirty="0"/>
              <a:t>“)</a:t>
            </a:r>
          </a:p>
          <a:p>
            <a:r>
              <a:rPr lang="de-DE" sz="2800" dirty="0"/>
              <a:t>   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00283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39552" y="548680"/>
            <a:ext cx="842493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Beurteilung:</a:t>
            </a:r>
            <a:endParaRPr lang="de-DE" sz="2800" dirty="0"/>
          </a:p>
          <a:p>
            <a:r>
              <a:rPr lang="de-DE" sz="2800" dirty="0" smtClean="0"/>
              <a:t>-   Richtiger Ansatzpunkt </a:t>
            </a:r>
            <a:r>
              <a:rPr lang="de-DE" sz="2800" dirty="0"/>
              <a:t>zur Reform, aber nicht </a:t>
            </a:r>
            <a:r>
              <a:rPr lang="de-DE" sz="2800" dirty="0" smtClean="0"/>
              <a:t>  </a:t>
            </a:r>
          </a:p>
          <a:p>
            <a:r>
              <a:rPr lang="de-DE" sz="2800" dirty="0" smtClean="0"/>
              <a:t>     umfassend </a:t>
            </a:r>
            <a:r>
              <a:rPr lang="de-DE" sz="2800" dirty="0"/>
              <a:t>und konsequent </a:t>
            </a:r>
            <a:r>
              <a:rPr lang="de-DE" sz="2800" dirty="0" smtClean="0"/>
              <a:t>genug</a:t>
            </a:r>
            <a:endParaRPr lang="de-DE" sz="2800" dirty="0"/>
          </a:p>
          <a:p>
            <a:r>
              <a:rPr lang="de-DE" sz="2800" dirty="0" smtClean="0"/>
              <a:t>-   Technologieoffenheit, keine spezifische </a:t>
            </a:r>
            <a:r>
              <a:rPr lang="de-DE" sz="2800" dirty="0"/>
              <a:t>Förderung!</a:t>
            </a:r>
          </a:p>
          <a:p>
            <a:r>
              <a:rPr lang="de-DE" sz="2800" dirty="0" smtClean="0"/>
              <a:t>-   Vorgaben für 2030 ff. weicher formulieren! </a:t>
            </a:r>
          </a:p>
          <a:p>
            <a:r>
              <a:rPr lang="de-DE" sz="2800" dirty="0"/>
              <a:t>-   </a:t>
            </a:r>
            <a:r>
              <a:rPr lang="de-DE" sz="2800" dirty="0" smtClean="0"/>
              <a:t>Ausbaukorridore </a:t>
            </a:r>
            <a:r>
              <a:rPr lang="de-DE" sz="2800" dirty="0"/>
              <a:t>für die EE an </a:t>
            </a:r>
            <a:r>
              <a:rPr lang="de-DE" sz="2800" dirty="0" smtClean="0"/>
              <a:t>den (verzögerten</a:t>
            </a:r>
            <a:r>
              <a:rPr lang="de-DE" sz="2800" dirty="0"/>
              <a:t>) </a:t>
            </a:r>
            <a:r>
              <a:rPr lang="de-DE" sz="2800" dirty="0" smtClean="0"/>
              <a:t> </a:t>
            </a:r>
          </a:p>
          <a:p>
            <a:r>
              <a:rPr lang="de-DE" sz="2800" dirty="0" smtClean="0"/>
              <a:t>    Netzausbau koppeln!</a:t>
            </a:r>
            <a:endParaRPr lang="de-DE" sz="2800" dirty="0"/>
          </a:p>
          <a:p>
            <a:r>
              <a:rPr lang="de-DE" sz="2800" dirty="0" smtClean="0"/>
              <a:t>-   zu </a:t>
            </a:r>
            <a:r>
              <a:rPr lang="de-DE" sz="2800" dirty="0"/>
              <a:t>viele </a:t>
            </a:r>
            <a:r>
              <a:rPr lang="de-DE" sz="2800" dirty="0" smtClean="0"/>
              <a:t>Ausnahmeregelungen („Bagatellgrenze“,  </a:t>
            </a:r>
          </a:p>
          <a:p>
            <a:r>
              <a:rPr lang="de-DE" sz="2800" dirty="0" smtClean="0"/>
              <a:t>    Windenergie …), </a:t>
            </a:r>
            <a:r>
              <a:rPr lang="de-DE" sz="2800" dirty="0"/>
              <a:t>deshalb weitgehend </a:t>
            </a:r>
            <a:r>
              <a:rPr lang="de-DE" sz="2800" dirty="0" smtClean="0"/>
              <a:t>beseitigen!</a:t>
            </a:r>
          </a:p>
          <a:p>
            <a:r>
              <a:rPr lang="de-DE" sz="2800" dirty="0" smtClean="0"/>
              <a:t>-   zu </a:t>
            </a:r>
            <a:r>
              <a:rPr lang="de-DE" sz="2800" dirty="0"/>
              <a:t>viele </a:t>
            </a:r>
            <a:r>
              <a:rPr lang="de-DE" sz="2800" dirty="0" smtClean="0"/>
              <a:t>Sonderregelungen („Bürgerenergiegesell-  </a:t>
            </a:r>
          </a:p>
          <a:p>
            <a:r>
              <a:rPr lang="de-DE" sz="2800" dirty="0" smtClean="0"/>
              <a:t>    </a:t>
            </a:r>
            <a:r>
              <a:rPr lang="de-DE" sz="2800" dirty="0" err="1" smtClean="0"/>
              <a:t>schaften</a:t>
            </a:r>
            <a:r>
              <a:rPr lang="de-DE" sz="2800" dirty="0" smtClean="0"/>
              <a:t>“, standortbezogene </a:t>
            </a:r>
            <a:r>
              <a:rPr lang="de-DE" sz="2800" dirty="0" err="1" smtClean="0"/>
              <a:t>Preiszu</a:t>
            </a:r>
            <a:r>
              <a:rPr lang="de-DE" sz="2800" dirty="0" smtClean="0"/>
              <a:t>- und -abschläge),   </a:t>
            </a:r>
          </a:p>
          <a:p>
            <a:r>
              <a:rPr lang="de-DE" sz="2800" dirty="0" smtClean="0"/>
              <a:t>    auch </a:t>
            </a:r>
            <a:r>
              <a:rPr lang="de-DE" sz="2800" dirty="0"/>
              <a:t>hier Privilegien </a:t>
            </a:r>
            <a:r>
              <a:rPr lang="de-DE" sz="2800" dirty="0" smtClean="0"/>
              <a:t>beseitigen!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38822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52127" y="548680"/>
            <a:ext cx="734481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-   </a:t>
            </a:r>
            <a:r>
              <a:rPr lang="de-DE" sz="2800" dirty="0"/>
              <a:t>keine Förderung mehr an windschwachen </a:t>
            </a:r>
            <a:r>
              <a:rPr lang="de-DE" sz="2800" dirty="0" smtClean="0"/>
              <a:t> </a:t>
            </a:r>
          </a:p>
          <a:p>
            <a:r>
              <a:rPr lang="de-DE" sz="2800" dirty="0" smtClean="0"/>
              <a:t>     Standorten</a:t>
            </a:r>
            <a:r>
              <a:rPr lang="de-DE" sz="2800" dirty="0"/>
              <a:t>!</a:t>
            </a:r>
          </a:p>
          <a:p>
            <a:r>
              <a:rPr lang="de-DE" sz="2800" dirty="0" smtClean="0"/>
              <a:t>-   keine </a:t>
            </a:r>
            <a:r>
              <a:rPr lang="de-DE" sz="2800" dirty="0"/>
              <a:t>Förderung mehr, wenn Netzkapazitäten </a:t>
            </a:r>
            <a:endParaRPr lang="de-DE" sz="2800" dirty="0" smtClean="0"/>
          </a:p>
          <a:p>
            <a:r>
              <a:rPr lang="de-DE" sz="2800" dirty="0" smtClean="0"/>
              <a:t>     voll </a:t>
            </a:r>
            <a:r>
              <a:rPr lang="de-DE" sz="2800" dirty="0"/>
              <a:t>ausgelastet</a:t>
            </a:r>
            <a:r>
              <a:rPr lang="de-DE" sz="2800" dirty="0" smtClean="0"/>
              <a:t>!</a:t>
            </a:r>
          </a:p>
          <a:p>
            <a:r>
              <a:rPr lang="de-DE" sz="2800" dirty="0" smtClean="0"/>
              <a:t>-   keine </a:t>
            </a:r>
            <a:r>
              <a:rPr lang="de-DE" sz="2800" dirty="0"/>
              <a:t>Förderung mehr, wenn Börsenpreise </a:t>
            </a:r>
            <a:endParaRPr lang="de-DE" sz="2800" dirty="0" smtClean="0"/>
          </a:p>
          <a:p>
            <a:r>
              <a:rPr lang="de-DE" sz="2800" dirty="0" smtClean="0"/>
              <a:t>     nur noch </a:t>
            </a:r>
            <a:r>
              <a:rPr lang="de-DE" sz="2800" dirty="0"/>
              <a:t>„ruinös</a:t>
            </a:r>
            <a:r>
              <a:rPr lang="de-DE" sz="2800" dirty="0" smtClean="0"/>
              <a:t>“!</a:t>
            </a:r>
          </a:p>
          <a:p>
            <a:r>
              <a:rPr lang="de-DE" sz="2800" dirty="0" smtClean="0"/>
              <a:t>-   Einspeisevorrang für Neuanlagen auslaufen </a:t>
            </a:r>
          </a:p>
          <a:p>
            <a:r>
              <a:rPr lang="de-DE" sz="2800" dirty="0"/>
              <a:t> </a:t>
            </a:r>
            <a:r>
              <a:rPr lang="de-DE" sz="2800" dirty="0" smtClean="0"/>
              <a:t>    lassen!</a:t>
            </a:r>
          </a:p>
          <a:p>
            <a:r>
              <a:rPr lang="de-DE" sz="2800" dirty="0" smtClean="0"/>
              <a:t>-   Widerspruch </a:t>
            </a:r>
            <a:r>
              <a:rPr lang="de-DE" sz="2800" dirty="0"/>
              <a:t>zur </a:t>
            </a:r>
            <a:r>
              <a:rPr lang="de-DE" sz="2800" dirty="0" smtClean="0"/>
              <a:t>angestrebten Kosteneffizienz   </a:t>
            </a:r>
          </a:p>
          <a:p>
            <a:r>
              <a:rPr lang="de-DE" sz="2800" dirty="0" smtClean="0"/>
              <a:t>    der Förderung</a:t>
            </a:r>
          </a:p>
          <a:p>
            <a:r>
              <a:rPr lang="de-DE" sz="2800" dirty="0" smtClean="0"/>
              <a:t>-   über 400 Mrd. € Ökostrom-Umlage bis 2025</a:t>
            </a:r>
            <a:endParaRPr lang="de-DE" sz="2800" dirty="0"/>
          </a:p>
          <a:p>
            <a:r>
              <a:rPr lang="de-DE" sz="2800" dirty="0" smtClean="0"/>
              <a:t>-   inzwischen </a:t>
            </a:r>
            <a:r>
              <a:rPr lang="de-DE" sz="2800" dirty="0"/>
              <a:t>bald 2 Mio. </a:t>
            </a:r>
            <a:r>
              <a:rPr lang="de-DE" sz="2800" dirty="0" smtClean="0"/>
              <a:t>Energiewende-   </a:t>
            </a:r>
          </a:p>
          <a:p>
            <a:r>
              <a:rPr lang="de-DE" sz="2800" dirty="0" smtClean="0"/>
              <a:t>    begünstigte  </a:t>
            </a:r>
            <a:r>
              <a:rPr lang="de-DE" sz="2800" dirty="0"/>
              <a:t>(bei 45 Mio. Stromkunden)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65978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95536" y="535902"/>
            <a:ext cx="8496944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-  Unveränderte </a:t>
            </a:r>
            <a:r>
              <a:rPr lang="de-DE" sz="2800" dirty="0"/>
              <a:t>Energiemarktprobleme  </a:t>
            </a:r>
          </a:p>
          <a:p>
            <a:r>
              <a:rPr lang="de-DE" sz="2800" dirty="0"/>
              <a:t>   </a:t>
            </a:r>
            <a:r>
              <a:rPr lang="de-DE" sz="2800" dirty="0" smtClean="0"/>
              <a:t>- zwei </a:t>
            </a:r>
            <a:r>
              <a:rPr lang="de-DE" sz="2800" dirty="0"/>
              <a:t>parallele Erzeugungssysteme: </a:t>
            </a:r>
            <a:endParaRPr lang="de-DE" sz="2800" dirty="0" smtClean="0"/>
          </a:p>
          <a:p>
            <a:r>
              <a:rPr lang="de-DE" sz="2800" dirty="0"/>
              <a:t> </a:t>
            </a:r>
            <a:r>
              <a:rPr lang="de-DE" sz="2800" dirty="0" smtClean="0"/>
              <a:t>    105 GW konventionelle </a:t>
            </a:r>
            <a:r>
              <a:rPr lang="de-DE" sz="2800" dirty="0"/>
              <a:t>+ 94 GW </a:t>
            </a:r>
            <a:r>
              <a:rPr lang="de-DE" sz="2800" dirty="0" smtClean="0"/>
              <a:t>Öko-Stromleistung   </a:t>
            </a:r>
          </a:p>
          <a:p>
            <a:r>
              <a:rPr lang="de-DE" sz="2800" dirty="0" smtClean="0"/>
              <a:t>     vs</a:t>
            </a:r>
            <a:r>
              <a:rPr lang="de-DE" sz="2800" dirty="0"/>
              <a:t>. 85 </a:t>
            </a:r>
            <a:r>
              <a:rPr lang="de-DE" sz="2800" dirty="0" smtClean="0"/>
              <a:t>GW Spitzenlast (im Winter; </a:t>
            </a:r>
            <a:r>
              <a:rPr lang="de-DE" sz="2800" dirty="0"/>
              <a:t>40 – 45 GW im </a:t>
            </a:r>
            <a:r>
              <a:rPr lang="de-DE" sz="2800" dirty="0" smtClean="0"/>
              <a:t>  </a:t>
            </a:r>
          </a:p>
          <a:p>
            <a:r>
              <a:rPr lang="de-DE" sz="2800" dirty="0" smtClean="0"/>
              <a:t>     Sommer</a:t>
            </a:r>
            <a:r>
              <a:rPr lang="de-DE" sz="2800" dirty="0"/>
              <a:t>;</a:t>
            </a:r>
            <a:r>
              <a:rPr lang="de-DE" sz="2800" dirty="0" smtClean="0"/>
              <a:t> aber nur in 15 % des Jahres reicht die Öko- </a:t>
            </a:r>
          </a:p>
          <a:p>
            <a:r>
              <a:rPr lang="de-DE" sz="2800" dirty="0" smtClean="0"/>
              <a:t>     </a:t>
            </a:r>
            <a:r>
              <a:rPr lang="de-DE" sz="2800" dirty="0" err="1" smtClean="0"/>
              <a:t>stromproduktion</a:t>
            </a:r>
            <a:r>
              <a:rPr lang="de-DE" sz="2800" dirty="0" smtClean="0"/>
              <a:t> aus! Zahlen von 2015)</a:t>
            </a:r>
            <a:endParaRPr lang="de-DE" sz="2800" dirty="0"/>
          </a:p>
          <a:p>
            <a:r>
              <a:rPr lang="de-DE" sz="2800" dirty="0" smtClean="0"/>
              <a:t>   - Kapazitätsmärkte</a:t>
            </a:r>
            <a:r>
              <a:rPr lang="de-DE" sz="2800" dirty="0"/>
              <a:t>? </a:t>
            </a:r>
            <a:r>
              <a:rPr lang="de-DE" sz="2800" dirty="0" smtClean="0"/>
              <a:t>Aktuelle Frage: Freie </a:t>
            </a:r>
            <a:r>
              <a:rPr lang="de-DE" sz="2800" dirty="0"/>
              <a:t>Preisbildung </a:t>
            </a:r>
            <a:endParaRPr lang="de-DE" sz="2800" dirty="0" smtClean="0"/>
          </a:p>
          <a:p>
            <a:r>
              <a:rPr lang="de-DE" sz="2800" dirty="0" smtClean="0"/>
              <a:t>     an Strombörse oder </a:t>
            </a:r>
            <a:r>
              <a:rPr lang="de-DE" sz="2800" dirty="0"/>
              <a:t>neue </a:t>
            </a:r>
            <a:r>
              <a:rPr lang="de-DE" sz="2800" dirty="0" smtClean="0"/>
              <a:t>Subventionen?</a:t>
            </a:r>
            <a:endParaRPr lang="de-DE" sz="2800" dirty="0"/>
          </a:p>
          <a:p>
            <a:r>
              <a:rPr lang="de-DE" sz="2800" dirty="0"/>
              <a:t>   </a:t>
            </a:r>
            <a:r>
              <a:rPr lang="de-DE" sz="2800" dirty="0" smtClean="0"/>
              <a:t>- Netzprobleme</a:t>
            </a:r>
            <a:r>
              <a:rPr lang="de-DE" sz="2800" dirty="0"/>
              <a:t>: </a:t>
            </a:r>
            <a:endParaRPr lang="de-DE" sz="2800" dirty="0" smtClean="0"/>
          </a:p>
          <a:p>
            <a:r>
              <a:rPr lang="de-DE" sz="2800" dirty="0"/>
              <a:t> </a:t>
            </a:r>
            <a:r>
              <a:rPr lang="de-DE" sz="2800" dirty="0" smtClean="0"/>
              <a:t>    Netzausbau </a:t>
            </a:r>
            <a:r>
              <a:rPr lang="de-DE" sz="2800" dirty="0"/>
              <a:t>zu langsam und </a:t>
            </a:r>
            <a:r>
              <a:rPr lang="de-DE" sz="2800" dirty="0" smtClean="0"/>
              <a:t>immer teurer</a:t>
            </a:r>
            <a:r>
              <a:rPr lang="de-DE" sz="2800" dirty="0"/>
              <a:t>;  </a:t>
            </a:r>
            <a:r>
              <a:rPr lang="de-DE" sz="2800" dirty="0" smtClean="0"/>
              <a:t>  </a:t>
            </a:r>
          </a:p>
          <a:p>
            <a:r>
              <a:rPr lang="de-DE" sz="2800" dirty="0" smtClean="0"/>
              <a:t>     Netzstabilisierung immer komplizierter und teurer; </a:t>
            </a:r>
          </a:p>
          <a:p>
            <a:r>
              <a:rPr lang="de-DE" sz="2800" dirty="0" smtClean="0"/>
              <a:t>     Netzentgelte immer noch höher </a:t>
            </a:r>
            <a:r>
              <a:rPr lang="de-DE" sz="2800" dirty="0"/>
              <a:t>als </a:t>
            </a:r>
            <a:r>
              <a:rPr lang="de-DE" sz="2800" dirty="0" smtClean="0"/>
              <a:t>(ständig steigen- </a:t>
            </a:r>
          </a:p>
          <a:p>
            <a:r>
              <a:rPr lang="de-DE" sz="2800" dirty="0" smtClean="0"/>
              <a:t>     de) Ökostrom-Umlage (7,07 </a:t>
            </a:r>
            <a:r>
              <a:rPr lang="de-DE" sz="2800" dirty="0"/>
              <a:t>vs. </a:t>
            </a:r>
            <a:r>
              <a:rPr lang="de-DE" sz="2800" dirty="0" smtClean="0"/>
              <a:t>6,35 ct/kWh </a:t>
            </a:r>
            <a:r>
              <a:rPr lang="de-DE" sz="2800" dirty="0"/>
              <a:t>in </a:t>
            </a:r>
            <a:r>
              <a:rPr lang="de-DE" sz="2800" dirty="0" smtClean="0"/>
              <a:t>2016);</a:t>
            </a:r>
          </a:p>
          <a:p>
            <a:r>
              <a:rPr lang="de-DE" sz="2800" dirty="0" smtClean="0"/>
              <a:t>   </a:t>
            </a:r>
          </a:p>
          <a:p>
            <a:r>
              <a:rPr lang="de-DE" sz="2800" dirty="0" smtClean="0"/>
              <a:t>      </a:t>
            </a:r>
            <a:endParaRPr lang="de-DE" sz="2800" dirty="0"/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93669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5184576"/>
          </a:xfrm>
        </p:spPr>
        <p:txBody>
          <a:bodyPr>
            <a:normAutofit/>
          </a:bodyPr>
          <a:lstStyle/>
          <a:p>
            <a:pPr algn="l"/>
            <a:r>
              <a:rPr lang="de-DE" sz="3600" b="1" dirty="0" smtClean="0"/>
              <a:t>Gliederung:</a:t>
            </a:r>
            <a:br>
              <a:rPr lang="de-DE" sz="3600" b="1" dirty="0" smtClean="0"/>
            </a:br>
            <a:r>
              <a:rPr lang="de-DE" sz="3600" b="1" dirty="0" smtClean="0"/>
              <a:t/>
            </a:r>
            <a:br>
              <a:rPr lang="de-DE" sz="3600" b="1" dirty="0" smtClean="0"/>
            </a:br>
            <a:r>
              <a:rPr lang="de-DE" sz="3200" dirty="0" smtClean="0"/>
              <a:t>1   Energiewende von 2011</a:t>
            </a:r>
            <a:br>
              <a:rPr lang="de-DE" sz="3200" dirty="0" smtClean="0"/>
            </a:br>
            <a:r>
              <a:rPr lang="de-DE" sz="3200" dirty="0" smtClean="0"/>
              <a:t>2   Ökostrom(„EEG“)-Reform von 2014</a:t>
            </a:r>
            <a:br>
              <a:rPr lang="de-DE" sz="3200" dirty="0" smtClean="0"/>
            </a:br>
            <a:r>
              <a:rPr lang="de-DE" sz="3200" dirty="0" smtClean="0"/>
              <a:t>3   Ökostrom(„EEG“)-Reform von 2017</a:t>
            </a:r>
            <a:br>
              <a:rPr lang="de-DE" sz="3200" dirty="0" smtClean="0"/>
            </a:br>
            <a:r>
              <a:rPr lang="de-DE" sz="3200" dirty="0" smtClean="0"/>
              <a:t>4   Fazit</a:t>
            </a:r>
            <a:br>
              <a:rPr lang="de-DE" sz="3200" dirty="0" smtClean="0"/>
            </a:br>
            <a:r>
              <a:rPr lang="de-DE" sz="3600" b="1" dirty="0" smtClean="0"/>
              <a:t/>
            </a:r>
            <a:br>
              <a:rPr lang="de-DE" sz="3600" b="1" dirty="0" smtClean="0"/>
            </a:br>
            <a:endParaRPr lang="de-DE" sz="3600" b="1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C650-91AD-42C2-AC55-DD0B31EFFA8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742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95536" y="548680"/>
            <a:ext cx="84969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     Stärkere  grenzüberschreitende  Zusammenarbeit</a:t>
            </a:r>
          </a:p>
          <a:p>
            <a:r>
              <a:rPr lang="de-DE" sz="2800" dirty="0"/>
              <a:t> </a:t>
            </a:r>
            <a:r>
              <a:rPr lang="de-DE" sz="2800" dirty="0" smtClean="0"/>
              <a:t>    der Übertragungsnetzbetreiber!</a:t>
            </a:r>
          </a:p>
          <a:p>
            <a:r>
              <a:rPr lang="de-DE" sz="2800" dirty="0" smtClean="0"/>
              <a:t>   - Speicherprobleme</a:t>
            </a:r>
            <a:r>
              <a:rPr lang="de-DE" sz="2800" dirty="0"/>
              <a:t>: </a:t>
            </a:r>
            <a:r>
              <a:rPr lang="de-DE" sz="2800" dirty="0" smtClean="0"/>
              <a:t>„Power </a:t>
            </a:r>
            <a:r>
              <a:rPr lang="de-DE" sz="2800" dirty="0" err="1"/>
              <a:t>to</a:t>
            </a:r>
            <a:r>
              <a:rPr lang="de-DE" sz="2800"/>
              <a:t> </a:t>
            </a:r>
            <a:r>
              <a:rPr lang="de-DE" sz="2800" smtClean="0"/>
              <a:t>Gas“ </a:t>
            </a:r>
            <a:r>
              <a:rPr lang="de-DE" sz="2800" dirty="0" smtClean="0"/>
              <a:t>(Methan, Wasser-  </a:t>
            </a:r>
          </a:p>
          <a:p>
            <a:r>
              <a:rPr lang="de-DE" sz="2800" dirty="0" smtClean="0"/>
              <a:t>     </a:t>
            </a:r>
            <a:r>
              <a:rPr lang="de-DE" sz="2800" dirty="0" err="1" smtClean="0"/>
              <a:t>stoff</a:t>
            </a:r>
            <a:r>
              <a:rPr lang="de-DE" sz="2800" dirty="0" smtClean="0"/>
              <a:t>,  X), </a:t>
            </a:r>
          </a:p>
          <a:p>
            <a:r>
              <a:rPr lang="de-DE" sz="2800" dirty="0" smtClean="0"/>
              <a:t>     Batterien/Autobatterien oder </a:t>
            </a:r>
            <a:r>
              <a:rPr lang="de-DE" sz="2800" dirty="0"/>
              <a:t>was?</a:t>
            </a:r>
          </a:p>
          <a:p>
            <a:r>
              <a:rPr lang="de-DE" sz="2800" dirty="0"/>
              <a:t>   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06312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23529" y="553427"/>
            <a:ext cx="84969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4  Fazit</a:t>
            </a:r>
          </a:p>
          <a:p>
            <a:endParaRPr lang="de-DE" sz="2800" b="1" dirty="0"/>
          </a:p>
          <a:p>
            <a:r>
              <a:rPr lang="de-DE" sz="2800" dirty="0" smtClean="0"/>
              <a:t>Deutsche Energiepolitik:</a:t>
            </a:r>
          </a:p>
          <a:p>
            <a:r>
              <a:rPr lang="de-DE" sz="2800" dirty="0" smtClean="0"/>
              <a:t>Globales Vorbild?</a:t>
            </a:r>
          </a:p>
          <a:p>
            <a:pPr marL="457200" indent="-457200">
              <a:buFontTx/>
              <a:buChar char="-"/>
            </a:pPr>
            <a:r>
              <a:rPr lang="de-DE" sz="2800" dirty="0" smtClean="0"/>
              <a:t>Keine Imitatoren!</a:t>
            </a:r>
          </a:p>
          <a:p>
            <a:r>
              <a:rPr lang="de-DE" sz="2800" dirty="0" smtClean="0"/>
              <a:t>Nationaler Irrweg?</a:t>
            </a:r>
          </a:p>
          <a:p>
            <a:pPr marL="457200" indent="-457200">
              <a:buFontTx/>
              <a:buChar char="-"/>
            </a:pPr>
            <a:r>
              <a:rPr lang="de-DE" sz="2800" dirty="0" smtClean="0"/>
              <a:t>Umweltverträglichkeit:  + (Frankreich, Polen …) /-</a:t>
            </a:r>
          </a:p>
          <a:p>
            <a:pPr marL="457200" indent="-457200">
              <a:buFontTx/>
              <a:buChar char="-"/>
            </a:pPr>
            <a:r>
              <a:rPr lang="de-DE" sz="2800" dirty="0" smtClean="0"/>
              <a:t>Versorgungssicherheit:  -/+</a:t>
            </a:r>
          </a:p>
          <a:p>
            <a:pPr marL="457200" indent="-457200">
              <a:buFontTx/>
              <a:buChar char="-"/>
            </a:pPr>
            <a:r>
              <a:rPr lang="de-DE" sz="2800" dirty="0" err="1" smtClean="0"/>
              <a:t>Preisgünstigkeit</a:t>
            </a:r>
            <a:r>
              <a:rPr lang="de-DE" sz="2800" dirty="0" smtClean="0"/>
              <a:t>: --</a:t>
            </a:r>
          </a:p>
          <a:p>
            <a:pPr marL="457200" indent="-457200">
              <a:buFontTx/>
              <a:buChar char="-"/>
            </a:pPr>
            <a:endParaRPr lang="de-DE" sz="2800" dirty="0" smtClean="0"/>
          </a:p>
          <a:p>
            <a:r>
              <a:rPr lang="de-DE" sz="2800" dirty="0" smtClean="0"/>
              <a:t>Ein riskantes industriepolitisches Experiment </a:t>
            </a:r>
          </a:p>
          <a:p>
            <a:r>
              <a:rPr lang="de-DE" sz="2800" dirty="0" smtClean="0"/>
              <a:t>mit offenem Ausgang!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10446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9552" y="332656"/>
            <a:ext cx="8208912" cy="6192688"/>
          </a:xfrm>
        </p:spPr>
        <p:txBody>
          <a:bodyPr>
            <a:noAutofit/>
          </a:bodyPr>
          <a:lstStyle/>
          <a:p>
            <a:pPr algn="l"/>
            <a:r>
              <a:rPr lang="de-DE" sz="2800" b="1" dirty="0" smtClean="0">
                <a:solidFill>
                  <a:schemeClr val="accent2"/>
                </a:solidFill>
              </a:rPr>
              <a:t>1  Energiewende </a:t>
            </a:r>
            <a:r>
              <a:rPr lang="de-DE" sz="2800" b="1" dirty="0">
                <a:solidFill>
                  <a:schemeClr val="accent2"/>
                </a:solidFill>
              </a:rPr>
              <a:t>von 2011</a:t>
            </a:r>
          </a:p>
          <a:p>
            <a:pPr algn="l"/>
            <a:endParaRPr lang="de-DE" sz="2800" dirty="0">
              <a:solidFill>
                <a:schemeClr val="accent2"/>
              </a:solidFill>
            </a:endParaRPr>
          </a:p>
          <a:p>
            <a:pPr algn="l"/>
            <a:r>
              <a:rPr lang="de-DE" sz="2800" dirty="0" smtClean="0">
                <a:solidFill>
                  <a:schemeClr val="accent2"/>
                </a:solidFill>
              </a:rPr>
              <a:t>Frühjahr </a:t>
            </a:r>
            <a:r>
              <a:rPr lang="de-DE" sz="2800" dirty="0">
                <a:solidFill>
                  <a:schemeClr val="accent2"/>
                </a:solidFill>
              </a:rPr>
              <a:t>2011 in Japan</a:t>
            </a:r>
            <a:r>
              <a:rPr lang="de-DE" sz="2800" dirty="0" smtClean="0">
                <a:solidFill>
                  <a:schemeClr val="accent2"/>
                </a:solidFill>
              </a:rPr>
              <a:t>:</a:t>
            </a:r>
          </a:p>
          <a:p>
            <a:pPr algn="l"/>
            <a:r>
              <a:rPr lang="de-DE" sz="2800" dirty="0">
                <a:solidFill>
                  <a:schemeClr val="accent2"/>
                </a:solidFill>
              </a:rPr>
              <a:t> </a:t>
            </a:r>
            <a:r>
              <a:rPr lang="de-DE" sz="2800" dirty="0" smtClean="0">
                <a:solidFill>
                  <a:schemeClr val="accent2"/>
                </a:solidFill>
              </a:rPr>
              <a:t> </a:t>
            </a:r>
            <a:r>
              <a:rPr lang="de-DE" sz="2800" dirty="0">
                <a:solidFill>
                  <a:schemeClr val="accent2"/>
                </a:solidFill>
              </a:rPr>
              <a:t>Erdbeben, Tsunami, Reaktorkatastrophe in </a:t>
            </a:r>
            <a:r>
              <a:rPr lang="de-DE" sz="2800" dirty="0" smtClean="0">
                <a:solidFill>
                  <a:schemeClr val="accent2"/>
                </a:solidFill>
              </a:rPr>
              <a:t>Fukushima</a:t>
            </a:r>
          </a:p>
          <a:p>
            <a:pPr algn="l"/>
            <a:r>
              <a:rPr lang="de-DE" sz="2800" dirty="0" smtClean="0">
                <a:solidFill>
                  <a:schemeClr val="accent2"/>
                </a:solidFill>
              </a:rPr>
              <a:t>Kurzfristig </a:t>
            </a:r>
            <a:r>
              <a:rPr lang="de-DE" sz="2800" dirty="0">
                <a:solidFill>
                  <a:schemeClr val="accent2"/>
                </a:solidFill>
              </a:rPr>
              <a:t>danach in Deutschland</a:t>
            </a:r>
            <a:r>
              <a:rPr lang="de-DE" sz="2800" dirty="0" smtClean="0">
                <a:solidFill>
                  <a:schemeClr val="accent2"/>
                </a:solidFill>
              </a:rPr>
              <a:t>:</a:t>
            </a:r>
          </a:p>
          <a:p>
            <a:pPr algn="l"/>
            <a:r>
              <a:rPr lang="de-DE" sz="2800" dirty="0">
                <a:solidFill>
                  <a:schemeClr val="accent2"/>
                </a:solidFill>
              </a:rPr>
              <a:t> </a:t>
            </a:r>
            <a:r>
              <a:rPr lang="de-DE" sz="2800" dirty="0" smtClean="0">
                <a:solidFill>
                  <a:schemeClr val="accent2"/>
                </a:solidFill>
              </a:rPr>
              <a:t>  </a:t>
            </a:r>
            <a:r>
              <a:rPr lang="de-DE" sz="2800" dirty="0">
                <a:solidFill>
                  <a:schemeClr val="accent2"/>
                </a:solidFill>
              </a:rPr>
              <a:t>Neuausrichtung der </a:t>
            </a:r>
            <a:r>
              <a:rPr lang="de-DE" sz="2800" dirty="0" smtClean="0">
                <a:solidFill>
                  <a:schemeClr val="accent2"/>
                </a:solidFill>
              </a:rPr>
              <a:t>Energiepolitik, 3 Punkte:</a:t>
            </a:r>
          </a:p>
          <a:p>
            <a:pPr algn="l"/>
            <a:endParaRPr lang="de-DE" sz="2800" dirty="0">
              <a:solidFill>
                <a:schemeClr val="accent2"/>
              </a:solidFill>
            </a:endParaRPr>
          </a:p>
          <a:p>
            <a:pPr marL="514350" indent="-514350" algn="l">
              <a:buAutoNum type="arabicParenBoth"/>
            </a:pPr>
            <a:r>
              <a:rPr lang="de-DE" sz="2800" dirty="0" smtClean="0">
                <a:solidFill>
                  <a:schemeClr val="accent2"/>
                </a:solidFill>
              </a:rPr>
              <a:t>Sofortiges und endgültiges Aus </a:t>
            </a:r>
            <a:r>
              <a:rPr lang="de-DE" sz="2800" dirty="0">
                <a:solidFill>
                  <a:schemeClr val="accent2"/>
                </a:solidFill>
              </a:rPr>
              <a:t>für 8 </a:t>
            </a:r>
            <a:r>
              <a:rPr lang="de-DE" sz="2800" dirty="0" smtClean="0">
                <a:solidFill>
                  <a:schemeClr val="accent2"/>
                </a:solidFill>
              </a:rPr>
              <a:t>Atomkraft-      </a:t>
            </a:r>
          </a:p>
          <a:p>
            <a:pPr algn="l"/>
            <a:r>
              <a:rPr lang="de-DE" sz="2800" dirty="0">
                <a:solidFill>
                  <a:schemeClr val="accent2"/>
                </a:solidFill>
              </a:rPr>
              <a:t> </a:t>
            </a:r>
            <a:r>
              <a:rPr lang="de-DE" sz="2800" dirty="0" smtClean="0">
                <a:solidFill>
                  <a:schemeClr val="accent2"/>
                </a:solidFill>
              </a:rPr>
              <a:t>     werke (AKW) sowie schrittweise  Stilllegung der </a:t>
            </a:r>
          </a:p>
          <a:p>
            <a:pPr algn="l"/>
            <a:r>
              <a:rPr lang="de-DE" sz="2800" dirty="0" smtClean="0">
                <a:solidFill>
                  <a:schemeClr val="accent2"/>
                </a:solidFill>
              </a:rPr>
              <a:t>      restlichen </a:t>
            </a:r>
            <a:r>
              <a:rPr lang="de-DE" sz="2800" dirty="0">
                <a:solidFill>
                  <a:schemeClr val="accent2"/>
                </a:solidFill>
              </a:rPr>
              <a:t>9 AKW </a:t>
            </a:r>
            <a:r>
              <a:rPr lang="de-DE" sz="2800" dirty="0" smtClean="0">
                <a:solidFill>
                  <a:schemeClr val="accent2"/>
                </a:solidFill>
              </a:rPr>
              <a:t>bis 2022 (!)</a:t>
            </a:r>
          </a:p>
          <a:p>
            <a:pPr algn="l"/>
            <a:r>
              <a:rPr lang="de-DE" sz="2800" dirty="0" smtClean="0">
                <a:solidFill>
                  <a:schemeClr val="accent2"/>
                </a:solidFill>
              </a:rPr>
              <a:t>    </a:t>
            </a:r>
            <a:endParaRPr lang="de-DE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99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5536" y="1268760"/>
            <a:ext cx="8496944" cy="5184576"/>
          </a:xfrm>
        </p:spPr>
        <p:txBody>
          <a:bodyPr>
            <a:noAutofit/>
          </a:bodyPr>
          <a:lstStyle/>
          <a:p>
            <a:pPr algn="l"/>
            <a:r>
              <a:rPr lang="de-DE" sz="2800" dirty="0" smtClean="0">
                <a:solidFill>
                  <a:schemeClr val="accent2"/>
                </a:solidFill>
              </a:rPr>
              <a:t>(Bis dahin galt:</a:t>
            </a:r>
          </a:p>
          <a:p>
            <a:pPr algn="l"/>
            <a:r>
              <a:rPr lang="de-DE" sz="2800" dirty="0">
                <a:solidFill>
                  <a:schemeClr val="accent2"/>
                </a:solidFill>
              </a:rPr>
              <a:t> </a:t>
            </a:r>
            <a:r>
              <a:rPr lang="de-DE" sz="2800" dirty="0" smtClean="0">
                <a:solidFill>
                  <a:schemeClr val="accent2"/>
                </a:solidFill>
              </a:rPr>
              <a:t> - „Atomausstieg“ von 2000: Schrittweise Stilllegung</a:t>
            </a:r>
          </a:p>
          <a:p>
            <a:pPr algn="l"/>
            <a:r>
              <a:rPr lang="de-DE" sz="2800" dirty="0">
                <a:solidFill>
                  <a:schemeClr val="accent2"/>
                </a:solidFill>
              </a:rPr>
              <a:t> </a:t>
            </a:r>
            <a:r>
              <a:rPr lang="de-DE" sz="2800" dirty="0" smtClean="0">
                <a:solidFill>
                  <a:schemeClr val="accent2"/>
                </a:solidFill>
              </a:rPr>
              <a:t>    aller AKW bis 20</a:t>
            </a:r>
            <a:r>
              <a:rPr lang="de-DE" sz="2800" u="sng" dirty="0" smtClean="0">
                <a:solidFill>
                  <a:schemeClr val="accent2"/>
                </a:solidFill>
              </a:rPr>
              <a:t>21</a:t>
            </a:r>
            <a:endParaRPr lang="de-DE" sz="2800" dirty="0" smtClean="0">
              <a:solidFill>
                <a:schemeClr val="accent2"/>
              </a:solidFill>
            </a:endParaRPr>
          </a:p>
          <a:p>
            <a:pPr algn="l"/>
            <a:r>
              <a:rPr lang="de-DE" sz="2800" dirty="0" smtClean="0">
                <a:solidFill>
                  <a:schemeClr val="accent2"/>
                </a:solidFill>
              </a:rPr>
              <a:t>  - „Energiekonzept“ von 2010: Verlängerung der AKW-</a:t>
            </a:r>
          </a:p>
          <a:p>
            <a:pPr algn="l"/>
            <a:r>
              <a:rPr lang="de-DE" sz="2800" dirty="0">
                <a:solidFill>
                  <a:schemeClr val="accent2"/>
                </a:solidFill>
              </a:rPr>
              <a:t> </a:t>
            </a:r>
            <a:r>
              <a:rPr lang="de-DE" sz="2800" dirty="0" smtClean="0">
                <a:solidFill>
                  <a:schemeClr val="accent2"/>
                </a:solidFill>
              </a:rPr>
              <a:t>     Laufzeiten um durchschnittlich 12 Jahre, d.h. bis</a:t>
            </a:r>
          </a:p>
          <a:p>
            <a:pPr algn="l"/>
            <a:r>
              <a:rPr lang="de-DE" sz="2800" dirty="0">
                <a:solidFill>
                  <a:schemeClr val="accent2"/>
                </a:solidFill>
              </a:rPr>
              <a:t> </a:t>
            </a:r>
            <a:r>
              <a:rPr lang="de-DE" sz="2800" dirty="0" smtClean="0">
                <a:solidFill>
                  <a:schemeClr val="accent2"/>
                </a:solidFill>
              </a:rPr>
              <a:t>     20</a:t>
            </a:r>
            <a:r>
              <a:rPr lang="de-DE" sz="2800" u="sng" dirty="0" smtClean="0">
                <a:solidFill>
                  <a:schemeClr val="accent2"/>
                </a:solidFill>
              </a:rPr>
              <a:t>33</a:t>
            </a:r>
            <a:r>
              <a:rPr lang="de-DE" sz="2800" dirty="0" smtClean="0">
                <a:solidFill>
                  <a:schemeClr val="accent2"/>
                </a:solidFill>
              </a:rPr>
              <a:t>, maximal sogar bis 20</a:t>
            </a:r>
            <a:r>
              <a:rPr lang="de-DE" sz="2800" u="sng" dirty="0" smtClean="0">
                <a:solidFill>
                  <a:schemeClr val="accent2"/>
                </a:solidFill>
              </a:rPr>
              <a:t>35</a:t>
            </a:r>
            <a:endParaRPr lang="de-DE" sz="2800" dirty="0" smtClean="0">
              <a:solidFill>
                <a:schemeClr val="accent2"/>
              </a:solidFill>
            </a:endParaRPr>
          </a:p>
          <a:p>
            <a:pPr algn="l"/>
            <a:r>
              <a:rPr lang="de-DE" sz="2800" dirty="0">
                <a:solidFill>
                  <a:schemeClr val="accent2"/>
                </a:solidFill>
              </a:rPr>
              <a:t> </a:t>
            </a:r>
            <a:r>
              <a:rPr lang="de-DE" sz="2800" dirty="0" smtClean="0">
                <a:solidFill>
                  <a:schemeClr val="accent2"/>
                </a:solidFill>
              </a:rPr>
              <a:t> - „Energiewende“ von 2011: Sofortige bzw. schrittweise</a:t>
            </a:r>
          </a:p>
          <a:p>
            <a:pPr algn="l"/>
            <a:r>
              <a:rPr lang="de-DE" sz="2800" dirty="0">
                <a:solidFill>
                  <a:schemeClr val="accent2"/>
                </a:solidFill>
              </a:rPr>
              <a:t> </a:t>
            </a:r>
            <a:r>
              <a:rPr lang="de-DE" sz="2800" dirty="0" smtClean="0">
                <a:solidFill>
                  <a:schemeClr val="accent2"/>
                </a:solidFill>
              </a:rPr>
              <a:t>     Stilllegung aller AKW bis 20</a:t>
            </a:r>
            <a:r>
              <a:rPr lang="de-DE" sz="2800" u="sng" dirty="0" smtClean="0">
                <a:solidFill>
                  <a:schemeClr val="accent2"/>
                </a:solidFill>
              </a:rPr>
              <a:t>22 )</a:t>
            </a:r>
          </a:p>
          <a:p>
            <a:pPr algn="l"/>
            <a:endParaRPr lang="de-DE" sz="2800" u="sng" dirty="0">
              <a:solidFill>
                <a:schemeClr val="accent2"/>
              </a:solidFill>
            </a:endParaRPr>
          </a:p>
          <a:p>
            <a:pPr algn="l"/>
            <a:endParaRPr lang="de-DE" sz="2800" dirty="0">
              <a:solidFill>
                <a:schemeClr val="accent2"/>
              </a:solidFill>
            </a:endParaRPr>
          </a:p>
          <a:p>
            <a:pPr algn="l"/>
            <a:r>
              <a:rPr lang="de-DE" sz="2800" dirty="0" smtClean="0">
                <a:solidFill>
                  <a:schemeClr val="accent2"/>
                </a:solidFill>
              </a:rPr>
              <a:t>      </a:t>
            </a:r>
          </a:p>
          <a:p>
            <a:pPr algn="l"/>
            <a:r>
              <a:rPr lang="de-DE" sz="2800" dirty="0">
                <a:solidFill>
                  <a:schemeClr val="accent2"/>
                </a:solidFill>
              </a:rPr>
              <a:t> </a:t>
            </a:r>
            <a:r>
              <a:rPr lang="de-DE" sz="2800" dirty="0" smtClean="0">
                <a:solidFill>
                  <a:schemeClr val="accent2"/>
                </a:solidFill>
              </a:rPr>
              <a:t>    </a:t>
            </a:r>
          </a:p>
          <a:p>
            <a:pPr marL="457200" indent="-457200" algn="l">
              <a:buFontTx/>
              <a:buChar char="-"/>
            </a:pPr>
            <a:endParaRPr lang="de-DE" sz="2800" dirty="0">
              <a:solidFill>
                <a:schemeClr val="accent2"/>
              </a:solidFill>
            </a:endParaRPr>
          </a:p>
          <a:p>
            <a:pPr algn="l"/>
            <a:r>
              <a:rPr lang="de-DE" sz="2800" dirty="0" smtClean="0">
                <a:solidFill>
                  <a:schemeClr val="accent2"/>
                </a:solidFill>
              </a:rPr>
              <a:t>b) Rascher Ausbau der EE gemäß Energiekonzept (2010)</a:t>
            </a:r>
          </a:p>
          <a:p>
            <a:pPr algn="l"/>
            <a:r>
              <a:rPr lang="de-DE" sz="2800" dirty="0">
                <a:solidFill>
                  <a:schemeClr val="accent2"/>
                </a:solidFill>
              </a:rPr>
              <a:t> </a:t>
            </a:r>
            <a:r>
              <a:rPr lang="de-DE" sz="2800" dirty="0" smtClean="0">
                <a:solidFill>
                  <a:schemeClr val="accent2"/>
                </a:solidFill>
              </a:rPr>
              <a:t>- Oberziele: umweltschonende, zuverlässige und bezahl-</a:t>
            </a:r>
          </a:p>
          <a:p>
            <a:pPr algn="l"/>
            <a:r>
              <a:rPr lang="de-DE" sz="2800" dirty="0">
                <a:solidFill>
                  <a:schemeClr val="accent2"/>
                </a:solidFill>
              </a:rPr>
              <a:t> </a:t>
            </a:r>
            <a:r>
              <a:rPr lang="de-DE" sz="2800" dirty="0" smtClean="0">
                <a:solidFill>
                  <a:schemeClr val="accent2"/>
                </a:solidFill>
              </a:rPr>
              <a:t>   bare Energieversorgung</a:t>
            </a:r>
            <a:endParaRPr lang="de-DE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03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11560" y="548680"/>
            <a:ext cx="806489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(2) Rascher Ausbau der Erneuerbaren Energien (EE)</a:t>
            </a:r>
          </a:p>
          <a:p>
            <a:r>
              <a:rPr lang="de-DE" sz="2800" dirty="0"/>
              <a:t> </a:t>
            </a:r>
            <a:r>
              <a:rPr lang="de-DE" sz="2800" dirty="0" smtClean="0"/>
              <a:t>     gemäß „Energiekonzept“ von 2010</a:t>
            </a:r>
          </a:p>
          <a:p>
            <a:r>
              <a:rPr lang="de-DE" sz="2800" dirty="0"/>
              <a:t> </a:t>
            </a:r>
            <a:r>
              <a:rPr lang="de-DE" sz="2800" dirty="0" smtClean="0"/>
              <a:t>      - Oberziele: Umweltschonende, zuverlässige und</a:t>
            </a:r>
          </a:p>
          <a:p>
            <a:r>
              <a:rPr lang="de-DE" sz="2800" dirty="0"/>
              <a:t> </a:t>
            </a:r>
            <a:r>
              <a:rPr lang="de-DE" sz="2800" dirty="0" smtClean="0"/>
              <a:t>         bezahlbare Energieversorgung</a:t>
            </a:r>
          </a:p>
          <a:p>
            <a:r>
              <a:rPr lang="de-DE" sz="2800" dirty="0"/>
              <a:t> </a:t>
            </a:r>
            <a:r>
              <a:rPr lang="de-DE" sz="2800" dirty="0" smtClean="0"/>
              <a:t>      - Einzelziele, jeweils von 1990/2008 bis … 20</a:t>
            </a:r>
            <a:r>
              <a:rPr lang="de-DE" sz="2800" u="sng" dirty="0" smtClean="0"/>
              <a:t>50</a:t>
            </a:r>
            <a:r>
              <a:rPr lang="de-DE" sz="2800" dirty="0" smtClean="0"/>
              <a:t>:</a:t>
            </a:r>
          </a:p>
          <a:p>
            <a:r>
              <a:rPr lang="de-DE" sz="2800" dirty="0"/>
              <a:t> </a:t>
            </a:r>
            <a:r>
              <a:rPr lang="de-DE" sz="2800" dirty="0" smtClean="0"/>
              <a:t>         - Treibhausgas-(CO2-)Emissionen  …-  80-95 %</a:t>
            </a:r>
          </a:p>
          <a:p>
            <a:r>
              <a:rPr lang="de-DE" sz="2800" dirty="0"/>
              <a:t> </a:t>
            </a:r>
            <a:r>
              <a:rPr lang="de-DE" sz="2800" dirty="0" smtClean="0"/>
              <a:t>            (2016: - 27,6 %)     </a:t>
            </a:r>
          </a:p>
          <a:p>
            <a:r>
              <a:rPr lang="de-DE" sz="2800" dirty="0"/>
              <a:t> </a:t>
            </a:r>
            <a:r>
              <a:rPr lang="de-DE" sz="2800" dirty="0" smtClean="0"/>
              <a:t>         - Primärenergieverbrauch ……………….. – 50 %</a:t>
            </a:r>
          </a:p>
          <a:p>
            <a:r>
              <a:rPr lang="de-DE" sz="2800" dirty="0"/>
              <a:t> </a:t>
            </a:r>
            <a:r>
              <a:rPr lang="de-DE" sz="2800" dirty="0" smtClean="0"/>
              <a:t>            (2016: - 6,6 %)</a:t>
            </a:r>
          </a:p>
          <a:p>
            <a:r>
              <a:rPr lang="de-DE" sz="2800" dirty="0"/>
              <a:t> </a:t>
            </a:r>
            <a:r>
              <a:rPr lang="de-DE" sz="2800" dirty="0" smtClean="0"/>
              <a:t>         - Stromverbrauch …………………………….. – 25 %</a:t>
            </a:r>
          </a:p>
          <a:p>
            <a:r>
              <a:rPr lang="de-DE" sz="2800" dirty="0"/>
              <a:t> </a:t>
            </a:r>
            <a:r>
              <a:rPr lang="de-DE" sz="2800" dirty="0" smtClean="0"/>
              <a:t>            (2016: - 4 %)</a:t>
            </a:r>
          </a:p>
          <a:p>
            <a:r>
              <a:rPr lang="de-DE" sz="2800" dirty="0"/>
              <a:t> </a:t>
            </a:r>
            <a:r>
              <a:rPr lang="de-DE" sz="2800" dirty="0" smtClean="0"/>
              <a:t>         - Anteil der EE an der </a:t>
            </a:r>
            <a:r>
              <a:rPr lang="de-DE" sz="2800" dirty="0" err="1" smtClean="0"/>
              <a:t>Stromprod</a:t>
            </a:r>
            <a:r>
              <a:rPr lang="de-DE" sz="2800" dirty="0" smtClean="0"/>
              <a:t>. mind.  80 %</a:t>
            </a:r>
          </a:p>
          <a:p>
            <a:r>
              <a:rPr lang="de-DE" sz="2800" dirty="0"/>
              <a:t> </a:t>
            </a:r>
            <a:r>
              <a:rPr lang="de-DE" sz="2800" dirty="0" smtClean="0"/>
              <a:t>            (2016:  29,5 %)</a:t>
            </a:r>
          </a:p>
        </p:txBody>
      </p:sp>
    </p:spTree>
    <p:extLst>
      <p:ext uri="{BB962C8B-B14F-4D97-AF65-F5344CB8AC3E}">
        <p14:creationId xmlns:p14="http://schemas.microsoft.com/office/powerpoint/2010/main" val="28071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67544" y="548679"/>
            <a:ext cx="82089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800" dirty="0" smtClean="0"/>
          </a:p>
          <a:p>
            <a:r>
              <a:rPr lang="de-DE" sz="2800" dirty="0" smtClean="0"/>
              <a:t>(3)  </a:t>
            </a:r>
            <a:r>
              <a:rPr lang="de-DE" sz="2800" dirty="0"/>
              <a:t>Beibehaltung des Ökostrom-Fördersystems</a:t>
            </a:r>
            <a:r>
              <a:rPr lang="de-DE" sz="2800" i="1" dirty="0"/>
              <a:t> </a:t>
            </a:r>
            <a:r>
              <a:rPr lang="de-DE" sz="2800" i="1" dirty="0" smtClean="0"/>
              <a:t>,</a:t>
            </a:r>
            <a:endParaRPr lang="de-DE" sz="2800" dirty="0"/>
          </a:p>
          <a:p>
            <a:r>
              <a:rPr lang="de-DE" sz="2800" dirty="0"/>
              <a:t>       </a:t>
            </a:r>
            <a:r>
              <a:rPr lang="de-DE" sz="2800" dirty="0" smtClean="0"/>
              <a:t>Grundlage</a:t>
            </a:r>
            <a:r>
              <a:rPr lang="de-DE" sz="2800" dirty="0"/>
              <a:t>: Ökostrom-Gesetz („EEG“) von </a:t>
            </a:r>
            <a:r>
              <a:rPr lang="de-DE" sz="2800" dirty="0" smtClean="0"/>
              <a:t>2000 </a:t>
            </a:r>
            <a:r>
              <a:rPr lang="de-DE" sz="2800" dirty="0"/>
              <a:t>ff</a:t>
            </a:r>
            <a:r>
              <a:rPr lang="de-DE" sz="2800" dirty="0" smtClean="0"/>
              <a:t>. </a:t>
            </a:r>
            <a:endParaRPr lang="de-DE" sz="2800" dirty="0"/>
          </a:p>
          <a:p>
            <a:r>
              <a:rPr lang="de-DE" sz="2800" dirty="0"/>
              <a:t>      </a:t>
            </a:r>
            <a:r>
              <a:rPr lang="de-DE" sz="2800" dirty="0" smtClean="0"/>
              <a:t> </a:t>
            </a:r>
            <a:r>
              <a:rPr lang="de-DE" sz="2800" dirty="0"/>
              <a:t> -  Abnahmepflicht der </a:t>
            </a:r>
            <a:r>
              <a:rPr lang="de-DE" sz="2800" dirty="0" smtClean="0"/>
              <a:t>Netzbetreiber bei </a:t>
            </a:r>
            <a:r>
              <a:rPr lang="de-DE" sz="2800" dirty="0"/>
              <a:t>Ökostrom: </a:t>
            </a:r>
          </a:p>
          <a:p>
            <a:r>
              <a:rPr lang="de-DE" sz="2800" b="1" dirty="0"/>
              <a:t>          </a:t>
            </a:r>
            <a:r>
              <a:rPr lang="de-DE" sz="2800" dirty="0"/>
              <a:t>„Einspeisevorrang“ des </a:t>
            </a:r>
            <a:r>
              <a:rPr lang="de-DE" sz="2800" dirty="0" smtClean="0"/>
              <a:t>Ökostroms</a:t>
            </a:r>
          </a:p>
          <a:p>
            <a:r>
              <a:rPr lang="de-DE" sz="2800" dirty="0"/>
              <a:t> </a:t>
            </a:r>
            <a:r>
              <a:rPr lang="de-DE" sz="2800" dirty="0" smtClean="0"/>
              <a:t>       -  feste</a:t>
            </a:r>
            <a:r>
              <a:rPr lang="de-DE" sz="2800" dirty="0"/>
              <a:t>, gesetzliche </a:t>
            </a:r>
            <a:r>
              <a:rPr lang="de-DE" sz="2800" dirty="0" smtClean="0"/>
              <a:t>Abgabepreise            </a:t>
            </a:r>
          </a:p>
          <a:p>
            <a:r>
              <a:rPr lang="de-DE" sz="2800" dirty="0" smtClean="0"/>
              <a:t>          („</a:t>
            </a:r>
            <a:r>
              <a:rPr lang="de-DE" sz="2800" dirty="0"/>
              <a:t>Einspeisevergütungen“) für Strom </a:t>
            </a:r>
            <a:r>
              <a:rPr lang="de-DE" sz="2800" dirty="0" smtClean="0"/>
              <a:t>aus </a:t>
            </a:r>
            <a:r>
              <a:rPr lang="de-DE" sz="2800" dirty="0"/>
              <a:t>EE (Wind,  </a:t>
            </a:r>
            <a:r>
              <a:rPr lang="de-DE" sz="2800" dirty="0" smtClean="0"/>
              <a:t>   </a:t>
            </a:r>
          </a:p>
          <a:p>
            <a:r>
              <a:rPr lang="de-DE" sz="2800" dirty="0" smtClean="0"/>
              <a:t>          Sonne</a:t>
            </a:r>
            <a:r>
              <a:rPr lang="de-DE" sz="2800" dirty="0"/>
              <a:t>, Biomasse …)  jeweils für 20 Jahre</a:t>
            </a:r>
          </a:p>
          <a:p>
            <a:r>
              <a:rPr lang="de-DE" sz="2800" dirty="0"/>
              <a:t>      </a:t>
            </a:r>
            <a:r>
              <a:rPr lang="de-DE" sz="2800" dirty="0" smtClean="0"/>
              <a:t> </a:t>
            </a:r>
            <a:r>
              <a:rPr lang="de-DE" sz="2800" dirty="0"/>
              <a:t>-  Differenz aus (</a:t>
            </a:r>
            <a:r>
              <a:rPr lang="de-DE" sz="2800" dirty="0" smtClean="0"/>
              <a:t>relativ  </a:t>
            </a:r>
            <a:r>
              <a:rPr lang="de-DE" sz="2800" dirty="0"/>
              <a:t>hohem) Abgabepreis und </a:t>
            </a:r>
            <a:endParaRPr lang="de-DE" sz="2800" dirty="0" smtClean="0"/>
          </a:p>
          <a:p>
            <a:r>
              <a:rPr lang="de-DE" sz="2800" dirty="0" smtClean="0"/>
              <a:t>          (relativ  geringem</a:t>
            </a:r>
            <a:r>
              <a:rPr lang="de-DE" sz="2800" dirty="0"/>
              <a:t>) </a:t>
            </a:r>
            <a:r>
              <a:rPr lang="de-DE" sz="2800" dirty="0" smtClean="0"/>
              <a:t> </a:t>
            </a:r>
            <a:r>
              <a:rPr lang="de-DE" sz="2800" dirty="0"/>
              <a:t>Börsenpreis wird umgelegt auf </a:t>
            </a:r>
            <a:endParaRPr lang="de-DE" sz="2800" dirty="0" smtClean="0"/>
          </a:p>
          <a:p>
            <a:r>
              <a:rPr lang="de-DE" sz="2800" dirty="0" smtClean="0"/>
              <a:t>          den Strompreis: „Ökostrom-Umlage“</a:t>
            </a:r>
          </a:p>
        </p:txBody>
      </p:sp>
    </p:spTree>
    <p:extLst>
      <p:ext uri="{BB962C8B-B14F-4D97-AF65-F5344CB8AC3E}">
        <p14:creationId xmlns:p14="http://schemas.microsoft.com/office/powerpoint/2010/main" val="146383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11560" y="548680"/>
            <a:ext cx="842493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 Beurteilung:</a:t>
            </a:r>
          </a:p>
          <a:p>
            <a:r>
              <a:rPr lang="de-DE" sz="2800" dirty="0"/>
              <a:t> </a:t>
            </a:r>
            <a:r>
              <a:rPr lang="de-DE" sz="2800" dirty="0" smtClean="0"/>
              <a:t> - Völlig </a:t>
            </a:r>
            <a:r>
              <a:rPr lang="de-DE" sz="2800" dirty="0"/>
              <a:t>überstürzte, politisch </a:t>
            </a:r>
            <a:r>
              <a:rPr lang="de-DE" sz="2800" dirty="0" smtClean="0"/>
              <a:t>motivierte </a:t>
            </a:r>
            <a:r>
              <a:rPr lang="de-DE" sz="2800" dirty="0" err="1" smtClean="0"/>
              <a:t>Neuausrich</a:t>
            </a:r>
            <a:r>
              <a:rPr lang="de-DE" sz="2800" dirty="0" smtClean="0"/>
              <a:t>- </a:t>
            </a:r>
          </a:p>
          <a:p>
            <a:r>
              <a:rPr lang="de-DE" sz="2800" b="1" dirty="0" smtClean="0"/>
              <a:t>     </a:t>
            </a:r>
            <a:r>
              <a:rPr lang="de-DE" sz="2800" dirty="0" err="1" smtClean="0"/>
              <a:t>tung</a:t>
            </a:r>
            <a:r>
              <a:rPr lang="de-DE" sz="2800" dirty="0" smtClean="0"/>
              <a:t> </a:t>
            </a:r>
            <a:r>
              <a:rPr lang="de-DE" sz="2800" dirty="0"/>
              <a:t>der </a:t>
            </a:r>
            <a:r>
              <a:rPr lang="de-DE" sz="2800" dirty="0" smtClean="0"/>
              <a:t>(Atom-)Energiepolitik</a:t>
            </a:r>
          </a:p>
          <a:p>
            <a:r>
              <a:rPr lang="de-DE" sz="2800" dirty="0"/>
              <a:t> </a:t>
            </a:r>
            <a:r>
              <a:rPr lang="de-DE" sz="2800" dirty="0" smtClean="0"/>
              <a:t> -  Sehr ambitionierte Ziele des „Energiekonzepts“:</a:t>
            </a:r>
          </a:p>
          <a:p>
            <a:r>
              <a:rPr lang="de-DE" sz="2800" dirty="0"/>
              <a:t> </a:t>
            </a:r>
            <a:r>
              <a:rPr lang="de-DE" sz="2800" dirty="0" smtClean="0"/>
              <a:t>    hohe Wahrscheinlichkeit von Zielverfehlungen</a:t>
            </a:r>
            <a:endParaRPr lang="de-DE" sz="2800" dirty="0"/>
          </a:p>
          <a:p>
            <a:r>
              <a:rPr lang="de-DE" sz="2800" dirty="0"/>
              <a:t>  </a:t>
            </a:r>
            <a:r>
              <a:rPr lang="de-DE" sz="2800" dirty="0" smtClean="0"/>
              <a:t>- Trotz </a:t>
            </a:r>
            <a:r>
              <a:rPr lang="de-DE" sz="2800" dirty="0"/>
              <a:t>marktwirtschaftlicher </a:t>
            </a:r>
            <a:r>
              <a:rPr lang="de-DE" sz="2800" dirty="0" smtClean="0"/>
              <a:t>Grundordnung in  </a:t>
            </a:r>
          </a:p>
          <a:p>
            <a:r>
              <a:rPr lang="de-DE" sz="2800" dirty="0" smtClean="0"/>
              <a:t>     Deutschland immer </a:t>
            </a:r>
            <a:r>
              <a:rPr lang="de-DE" sz="2800" dirty="0"/>
              <a:t>mehr </a:t>
            </a:r>
            <a:r>
              <a:rPr lang="de-DE" sz="2800" dirty="0" smtClean="0"/>
              <a:t>staatlich vorgegebene   </a:t>
            </a:r>
          </a:p>
          <a:p>
            <a:r>
              <a:rPr lang="de-DE" sz="2800" dirty="0" smtClean="0"/>
              <a:t>     Preise</a:t>
            </a:r>
            <a:r>
              <a:rPr lang="de-DE" sz="2800" dirty="0"/>
              <a:t>, Mengen und </a:t>
            </a:r>
            <a:r>
              <a:rPr lang="de-DE" sz="2800" dirty="0" smtClean="0"/>
              <a:t>Technologien</a:t>
            </a:r>
            <a:r>
              <a:rPr lang="de-DE" sz="2800" dirty="0"/>
              <a:t> im Energiebereich </a:t>
            </a:r>
            <a:r>
              <a:rPr lang="de-DE" sz="2800" dirty="0" smtClean="0"/>
              <a:t>  </a:t>
            </a:r>
          </a:p>
          <a:p>
            <a:r>
              <a:rPr lang="de-DE" sz="2800" dirty="0" smtClean="0"/>
              <a:t>  - Garantierte Abgabepreise </a:t>
            </a:r>
            <a:r>
              <a:rPr lang="de-DE" sz="2800" dirty="0"/>
              <a:t>für Ökostrom relativ hoch:</a:t>
            </a:r>
          </a:p>
          <a:p>
            <a:r>
              <a:rPr lang="de-DE" sz="2800" dirty="0"/>
              <a:t>     </a:t>
            </a:r>
            <a:r>
              <a:rPr lang="de-DE" sz="2800" dirty="0" smtClean="0"/>
              <a:t>rascher </a:t>
            </a:r>
            <a:r>
              <a:rPr lang="de-DE" sz="2800" dirty="0"/>
              <a:t>Kapazitätsausbau, Überkapazitäten, </a:t>
            </a:r>
            <a:r>
              <a:rPr lang="de-DE" sz="2800" dirty="0" smtClean="0"/>
              <a:t>Über-  </a:t>
            </a:r>
          </a:p>
          <a:p>
            <a:r>
              <a:rPr lang="de-DE" sz="2800" dirty="0" smtClean="0"/>
              <a:t>     </a:t>
            </a:r>
            <a:r>
              <a:rPr lang="de-DE" sz="2800" dirty="0" err="1" smtClean="0"/>
              <a:t>angebote</a:t>
            </a:r>
            <a:r>
              <a:rPr lang="de-DE" sz="2800" dirty="0"/>
              <a:t>, Netzprobleme; </a:t>
            </a:r>
            <a:endParaRPr lang="de-DE" sz="2800" dirty="0" smtClean="0"/>
          </a:p>
          <a:p>
            <a:r>
              <a:rPr lang="de-DE" sz="2800" dirty="0" smtClean="0"/>
              <a:t>     Stromexport </a:t>
            </a:r>
            <a:r>
              <a:rPr lang="de-DE" sz="2800" dirty="0"/>
              <a:t>zu </a:t>
            </a:r>
            <a:r>
              <a:rPr lang="de-DE" sz="2800" dirty="0" smtClean="0"/>
              <a:t>negativen Preisen oder garantierter </a:t>
            </a:r>
          </a:p>
          <a:p>
            <a:r>
              <a:rPr lang="de-DE" sz="2800" dirty="0" smtClean="0"/>
              <a:t>     Abgabepreis auch ohne Einspeisung;  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11105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11560" y="548680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79512" y="722018"/>
            <a:ext cx="878497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   </a:t>
            </a:r>
            <a:r>
              <a:rPr lang="de-DE" sz="2800" dirty="0" smtClean="0"/>
              <a:t>  steigende </a:t>
            </a:r>
            <a:r>
              <a:rPr lang="de-DE" sz="2800" dirty="0"/>
              <a:t>Ökostrom-Umlage </a:t>
            </a:r>
            <a:r>
              <a:rPr lang="de-DE" sz="2800" dirty="0" smtClean="0"/>
              <a:t> (</a:t>
            </a:r>
            <a:r>
              <a:rPr lang="de-DE" sz="2800" dirty="0"/>
              <a:t>2000: 0,9;  </a:t>
            </a:r>
            <a:r>
              <a:rPr lang="de-DE" sz="2800" dirty="0" smtClean="0"/>
              <a:t>2010</a:t>
            </a:r>
            <a:r>
              <a:rPr lang="de-DE" sz="2800" dirty="0"/>
              <a:t>: 8,2;  </a:t>
            </a:r>
            <a:r>
              <a:rPr lang="de-DE" sz="2800" dirty="0" smtClean="0"/>
              <a:t> </a:t>
            </a:r>
          </a:p>
          <a:p>
            <a:r>
              <a:rPr lang="de-DE" sz="2800" dirty="0" smtClean="0"/>
              <a:t>   </a:t>
            </a:r>
            <a:r>
              <a:rPr lang="de-DE" sz="2800" dirty="0" smtClean="0"/>
              <a:t>  2016</a:t>
            </a:r>
            <a:r>
              <a:rPr lang="de-DE" sz="2800" dirty="0"/>
              <a:t>: 23 Mrd. €</a:t>
            </a:r>
            <a:r>
              <a:rPr lang="de-DE" sz="2800" dirty="0" smtClean="0"/>
              <a:t>); </a:t>
            </a:r>
          </a:p>
          <a:p>
            <a:r>
              <a:rPr lang="de-DE" sz="2800" dirty="0"/>
              <a:t> </a:t>
            </a:r>
            <a:r>
              <a:rPr lang="de-DE" sz="2800" dirty="0" smtClean="0"/>
              <a:t>  </a:t>
            </a:r>
            <a:r>
              <a:rPr lang="de-DE" sz="2800" dirty="0" smtClean="0"/>
              <a:t>  steigende Strompreise</a:t>
            </a:r>
          </a:p>
          <a:p>
            <a:r>
              <a:rPr lang="de-DE" sz="2800" dirty="0" smtClean="0"/>
              <a:t>-   „</a:t>
            </a:r>
            <a:r>
              <a:rPr lang="de-DE" sz="2800" dirty="0"/>
              <a:t>Einspeisevorrang“ für Ökostrom:  </a:t>
            </a:r>
          </a:p>
          <a:p>
            <a:r>
              <a:rPr lang="de-DE" sz="2800" dirty="0"/>
              <a:t>   </a:t>
            </a:r>
            <a:r>
              <a:rPr lang="de-DE" sz="2800" dirty="0" smtClean="0"/>
              <a:t>  Rentabilitätsprobleme </a:t>
            </a:r>
            <a:r>
              <a:rPr lang="de-DE" sz="2800" dirty="0"/>
              <a:t>für fossil betriebene Kraftwerke,  </a:t>
            </a:r>
          </a:p>
          <a:p>
            <a:r>
              <a:rPr lang="de-DE" sz="2800" dirty="0"/>
              <a:t>   </a:t>
            </a:r>
            <a:r>
              <a:rPr lang="de-DE" sz="2800" dirty="0" smtClean="0"/>
              <a:t>  Stilllegung </a:t>
            </a:r>
            <a:r>
              <a:rPr lang="de-DE" sz="2800" dirty="0"/>
              <a:t>alter und Verzicht auf neue Kohle- und Gas-    </a:t>
            </a:r>
          </a:p>
          <a:p>
            <a:r>
              <a:rPr lang="de-DE" sz="2800" dirty="0"/>
              <a:t>   </a:t>
            </a:r>
            <a:r>
              <a:rPr lang="de-DE" sz="2800" dirty="0" smtClean="0"/>
              <a:t>  </a:t>
            </a:r>
            <a:r>
              <a:rPr lang="de-DE" sz="2800" dirty="0" err="1" smtClean="0"/>
              <a:t>kraftwerke</a:t>
            </a:r>
            <a:r>
              <a:rPr lang="de-DE" sz="2800" dirty="0"/>
              <a:t>, </a:t>
            </a:r>
          </a:p>
          <a:p>
            <a:r>
              <a:rPr lang="de-DE" sz="2800" dirty="0"/>
              <a:t>   </a:t>
            </a:r>
            <a:r>
              <a:rPr lang="de-DE" sz="2800" dirty="0" smtClean="0"/>
              <a:t>  aber</a:t>
            </a:r>
            <a:r>
              <a:rPr lang="de-DE" sz="2800" dirty="0"/>
              <a:t>:</a:t>
            </a:r>
          </a:p>
          <a:p>
            <a:r>
              <a:rPr lang="de-DE" sz="2800" dirty="0"/>
              <a:t>  </a:t>
            </a:r>
            <a:r>
              <a:rPr lang="de-DE" sz="2800" dirty="0" smtClean="0"/>
              <a:t>   </a:t>
            </a:r>
            <a:r>
              <a:rPr lang="de-DE" sz="2800" dirty="0"/>
              <a:t>Gefährdung der Versorgungssicherheit in </a:t>
            </a:r>
            <a:r>
              <a:rPr lang="de-DE" sz="2800" dirty="0" err="1"/>
              <a:t>windschwa</a:t>
            </a:r>
            <a:r>
              <a:rPr lang="de-DE" sz="2800" dirty="0"/>
              <a:t>- </a:t>
            </a:r>
          </a:p>
          <a:p>
            <a:r>
              <a:rPr lang="de-DE" sz="2800" dirty="0"/>
              <a:t>   </a:t>
            </a:r>
            <a:r>
              <a:rPr lang="de-DE" sz="2800" dirty="0" smtClean="0"/>
              <a:t>  </a:t>
            </a:r>
            <a:r>
              <a:rPr lang="de-DE" sz="2800" dirty="0" err="1" smtClean="0"/>
              <a:t>chen</a:t>
            </a:r>
            <a:r>
              <a:rPr lang="de-DE" sz="2800" dirty="0" smtClean="0"/>
              <a:t> </a:t>
            </a:r>
            <a:r>
              <a:rPr lang="de-DE" sz="2800" dirty="0"/>
              <a:t>und sonnenarmen Zeiten (Wind und Sonne  </a:t>
            </a:r>
          </a:p>
          <a:p>
            <a:r>
              <a:rPr lang="de-DE" sz="2800" dirty="0"/>
              <a:t>   </a:t>
            </a:r>
            <a:r>
              <a:rPr lang="de-DE" sz="2800" dirty="0" smtClean="0"/>
              <a:t>  decken </a:t>
            </a:r>
            <a:r>
              <a:rPr lang="de-DE" sz="2800" dirty="0"/>
              <a:t>durchschnittlich nur 20 bzw. 10 % des Bedarfs),    </a:t>
            </a:r>
          </a:p>
          <a:p>
            <a:r>
              <a:rPr lang="de-DE" sz="2800" dirty="0"/>
              <a:t>   </a:t>
            </a:r>
            <a:r>
              <a:rPr lang="de-DE" sz="2800" dirty="0" smtClean="0"/>
              <a:t>  daher</a:t>
            </a:r>
            <a:r>
              <a:rPr lang="de-DE" sz="2800" dirty="0"/>
              <a:t>: 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73000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23528" y="548680"/>
            <a:ext cx="842493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   Stilllegungsverbote  für </a:t>
            </a:r>
            <a:r>
              <a:rPr lang="de-DE" sz="2800" dirty="0"/>
              <a:t>konventionelle </a:t>
            </a:r>
            <a:r>
              <a:rPr lang="de-DE" sz="2800" dirty="0" smtClean="0"/>
              <a:t>Kraftwerke, </a:t>
            </a:r>
          </a:p>
          <a:p>
            <a:r>
              <a:rPr lang="de-DE" sz="2800" dirty="0"/>
              <a:t> </a:t>
            </a:r>
            <a:r>
              <a:rPr lang="de-DE" sz="2800" dirty="0" smtClean="0"/>
              <a:t>  „Reservekraftwerke“  und andere M</a:t>
            </a:r>
            <a:r>
              <a:rPr lang="de-DE" sz="2800" dirty="0" smtClean="0"/>
              <a:t>aßnahmen</a:t>
            </a:r>
            <a:r>
              <a:rPr lang="de-DE" sz="2800" dirty="0"/>
              <a:t>,</a:t>
            </a:r>
          </a:p>
          <a:p>
            <a:r>
              <a:rPr lang="de-DE" sz="2800" dirty="0"/>
              <a:t>   </a:t>
            </a:r>
            <a:r>
              <a:rPr lang="de-DE" sz="2800" dirty="0" smtClean="0"/>
              <a:t>Diskussion </a:t>
            </a:r>
            <a:r>
              <a:rPr lang="de-DE" sz="2800" dirty="0"/>
              <a:t>über (subventionierte) „Kapazitätsmärkte“</a:t>
            </a:r>
          </a:p>
          <a:p>
            <a:r>
              <a:rPr lang="de-DE" sz="2800" dirty="0"/>
              <a:t>- </a:t>
            </a:r>
            <a:r>
              <a:rPr lang="de-DE" sz="2800" dirty="0" smtClean="0"/>
              <a:t> Gravierende </a:t>
            </a:r>
            <a:r>
              <a:rPr lang="de-DE" sz="2800" dirty="0"/>
              <a:t>Netzprobleme:  </a:t>
            </a:r>
          </a:p>
          <a:p>
            <a:r>
              <a:rPr lang="de-DE" sz="2800" dirty="0"/>
              <a:t>  </a:t>
            </a:r>
            <a:r>
              <a:rPr lang="de-DE" sz="2800" dirty="0" smtClean="0"/>
              <a:t> unzureichender </a:t>
            </a:r>
            <a:r>
              <a:rPr lang="de-DE" sz="2800" dirty="0"/>
              <a:t>Ausbau und schleppende Moder-  </a:t>
            </a:r>
          </a:p>
          <a:p>
            <a:r>
              <a:rPr lang="de-DE" sz="2800" dirty="0"/>
              <a:t>  </a:t>
            </a:r>
            <a:r>
              <a:rPr lang="de-DE" sz="2800" dirty="0" smtClean="0"/>
              <a:t> </a:t>
            </a:r>
            <a:r>
              <a:rPr lang="de-DE" sz="2800" dirty="0" err="1" smtClean="0"/>
              <a:t>nisierung</a:t>
            </a:r>
            <a:r>
              <a:rPr lang="de-DE" sz="2800" dirty="0" smtClean="0"/>
              <a:t> </a:t>
            </a:r>
            <a:r>
              <a:rPr lang="de-DE" sz="2800" dirty="0"/>
              <a:t>der „Stromautobahnen“ und Verteilnetze,   </a:t>
            </a:r>
          </a:p>
          <a:p>
            <a:r>
              <a:rPr lang="de-DE" sz="2800" dirty="0"/>
              <a:t>  </a:t>
            </a:r>
            <a:r>
              <a:rPr lang="de-DE" sz="2800" dirty="0" smtClean="0"/>
              <a:t> vielfache </a:t>
            </a:r>
            <a:r>
              <a:rPr lang="de-DE" sz="2800" dirty="0"/>
              <a:t>Widerstände gegen den Netzausbau,</a:t>
            </a:r>
          </a:p>
          <a:p>
            <a:r>
              <a:rPr lang="de-DE" sz="2800" dirty="0"/>
              <a:t>  </a:t>
            </a:r>
            <a:r>
              <a:rPr lang="de-DE" sz="2800" dirty="0" smtClean="0"/>
              <a:t> Freileitungen </a:t>
            </a:r>
            <a:r>
              <a:rPr lang="de-DE" sz="2800" dirty="0"/>
              <a:t>vs. Erdkabel,</a:t>
            </a:r>
          </a:p>
          <a:p>
            <a:r>
              <a:rPr lang="de-DE" sz="2800" dirty="0"/>
              <a:t>  </a:t>
            </a:r>
            <a:r>
              <a:rPr lang="de-DE" sz="2800" dirty="0" smtClean="0"/>
              <a:t> hohe </a:t>
            </a:r>
            <a:r>
              <a:rPr lang="de-DE" sz="2800" dirty="0"/>
              <a:t>Kosten (bis 2025 etwa  55 Mrd. €), </a:t>
            </a:r>
          </a:p>
          <a:p>
            <a:r>
              <a:rPr lang="de-DE" sz="2800" dirty="0"/>
              <a:t>  </a:t>
            </a:r>
            <a:r>
              <a:rPr lang="de-DE" sz="2800" dirty="0" smtClean="0"/>
              <a:t> ebenfalls </a:t>
            </a:r>
            <a:r>
              <a:rPr lang="de-DE" sz="2800" dirty="0"/>
              <a:t>Überwälzung auf die Strompreise („</a:t>
            </a:r>
            <a:r>
              <a:rPr lang="de-DE" sz="2800" dirty="0" err="1"/>
              <a:t>Netzent</a:t>
            </a:r>
            <a:r>
              <a:rPr lang="de-DE" sz="2800" dirty="0"/>
              <a:t>-</a:t>
            </a:r>
          </a:p>
          <a:p>
            <a:r>
              <a:rPr lang="de-DE" sz="2800" dirty="0"/>
              <a:t>  </a:t>
            </a:r>
            <a:r>
              <a:rPr lang="de-DE" sz="2800" dirty="0" smtClean="0"/>
              <a:t> gelte</a:t>
            </a:r>
            <a:r>
              <a:rPr lang="de-DE" sz="2800" dirty="0"/>
              <a:t>“), </a:t>
            </a:r>
            <a:r>
              <a:rPr lang="de-DE" sz="2800" dirty="0" smtClean="0"/>
              <a:t> weiterer Anstieg der Preise</a:t>
            </a:r>
            <a:endParaRPr lang="de-DE" sz="2800" dirty="0"/>
          </a:p>
          <a:p>
            <a:r>
              <a:rPr lang="de-DE" sz="2800" dirty="0"/>
              <a:t>  </a:t>
            </a:r>
            <a:r>
              <a:rPr lang="de-DE" sz="2800" dirty="0" smtClean="0"/>
              <a:t> (von 2000 bis 2014 mehr als verdoppelt, sowohl für  </a:t>
            </a:r>
          </a:p>
          <a:p>
            <a:r>
              <a:rPr lang="de-DE" sz="2800" dirty="0" smtClean="0"/>
              <a:t>   Haushalte als auch für Industrie,</a:t>
            </a:r>
          </a:p>
          <a:p>
            <a:r>
              <a:rPr lang="de-DE" sz="2800" dirty="0"/>
              <a:t> </a:t>
            </a:r>
            <a:r>
              <a:rPr lang="de-DE" sz="2800" dirty="0" smtClean="0"/>
              <a:t>  deutsche </a:t>
            </a:r>
            <a:r>
              <a:rPr lang="de-DE" sz="2800" dirty="0"/>
              <a:t>Strompreise zweithöchste der Welt)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63926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Benutzerdefiniert 4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1294</Words>
  <Application>Microsoft Office PowerPoint</Application>
  <PresentationFormat>Bildschirmpräsentation (4:3)</PresentationFormat>
  <Paragraphs>238</Paragraphs>
  <Slides>21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Larissa</vt:lpstr>
      <vt:lpstr>Jüngere deutsche Energiepolitik – Globales Vorbild oder nationaler Irrweg?  Prof. Dr. Norbert Eickhof, Universität Potsdam  Universität Opole, 25.04.2017 </vt:lpstr>
      <vt:lpstr>Gliederung:  1   Energiewende von 2011 2   Ökostrom(„EEG“)-Reform von 2014 3   Ökostrom(„EEG“)-Reform von 2017 4   Fazit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Samsung</dc:creator>
  <cp:lastModifiedBy>Samsung</cp:lastModifiedBy>
  <cp:revision>99</cp:revision>
  <cp:lastPrinted>2017-03-25T11:19:37Z</cp:lastPrinted>
  <dcterms:created xsi:type="dcterms:W3CDTF">2017-03-15T10:48:34Z</dcterms:created>
  <dcterms:modified xsi:type="dcterms:W3CDTF">2017-03-25T11:21:15Z</dcterms:modified>
</cp:coreProperties>
</file>